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6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026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25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422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97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74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0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36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30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15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77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662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303FA-5FF2-4670-B963-38D3C55C9AC2}" type="datetimeFigureOut">
              <a:rPr lang="zh-CN" altLang="en-US" smtClean="0"/>
              <a:t>2022/9/21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8BB9F-6147-4AA8-A4EB-CF76FBD0C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85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523220"/>
            <a:ext cx="7772400" cy="298674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基础物理实验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一些电学基础实验</a:t>
            </a:r>
            <a:br>
              <a:rPr lang="en-US" altLang="zh-CN" sz="3600" dirty="0"/>
            </a:br>
            <a:r>
              <a:rPr lang="zh-CN" altLang="en-US" sz="8800" dirty="0">
                <a:latin typeface="黑体" panose="02010609060101010101" pitchFamily="49" charset="-122"/>
                <a:ea typeface="黑体" panose="02010609060101010101" pitchFamily="49" charset="-122"/>
              </a:rPr>
              <a:t>面包板的使用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预习材料</a:t>
            </a:r>
          </a:p>
        </p:txBody>
      </p:sp>
    </p:spTree>
    <p:extLst>
      <p:ext uri="{BB962C8B-B14F-4D97-AF65-F5344CB8AC3E}">
        <p14:creationId xmlns:p14="http://schemas.microsoft.com/office/powerpoint/2010/main" val="2537482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903013"/>
            <a:ext cx="7772400" cy="2986743"/>
          </a:xfrm>
        </p:spPr>
        <p:txBody>
          <a:bodyPr>
            <a:normAutofit fontScale="90000"/>
          </a:bodyPr>
          <a:lstStyle/>
          <a:p>
            <a:pPr>
              <a:spcAft>
                <a:spcPts val="1200"/>
              </a:spcAft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基础物理实验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一些电学基础实验</a:t>
            </a:r>
            <a:br>
              <a:rPr lang="en-US" altLang="zh-CN" sz="3600" dirty="0"/>
            </a:br>
            <a:r>
              <a:rPr lang="zh-CN" altLang="en-US" sz="8800" dirty="0">
                <a:latin typeface="黑体" panose="02010609060101010101" pitchFamily="49" charset="-122"/>
                <a:ea typeface="黑体" panose="02010609060101010101" pitchFamily="49" charset="-122"/>
              </a:rPr>
              <a:t>认识几种电子元器件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4360990"/>
            <a:ext cx="6858000" cy="1655762"/>
          </a:xfrm>
        </p:spPr>
        <p:txBody>
          <a:bodyPr/>
          <a:lstStyle/>
          <a:p>
            <a:r>
              <a:rPr lang="zh-CN" altLang="en-US" dirty="0"/>
              <a:t>基础物理教学实验室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预习材料</a:t>
            </a:r>
          </a:p>
        </p:txBody>
      </p:sp>
    </p:spTree>
    <p:extLst>
      <p:ext uri="{BB962C8B-B14F-4D97-AF65-F5344CB8AC3E}">
        <p14:creationId xmlns:p14="http://schemas.microsoft.com/office/powerpoint/2010/main" val="405377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16" y="713931"/>
            <a:ext cx="2590115" cy="2385885"/>
          </a:xfrm>
        </p:spPr>
      </p:pic>
      <p:sp>
        <p:nvSpPr>
          <p:cNvPr id="6" name="文本框 5"/>
          <p:cNvSpPr txBox="1"/>
          <p:nvPr/>
        </p:nvSpPr>
        <p:spPr>
          <a:xfrm>
            <a:off x="3440507" y="1005840"/>
            <a:ext cx="5054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使用发光二极管需要注意它的正负极，并且它的工作电压和颜色有关。（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这可以理解，因为不同能量的光波长不同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左图是一种直径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5mm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规格的直插型绿光二极管。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6" y="5428316"/>
            <a:ext cx="2016637" cy="10352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6656" y="4160520"/>
            <a:ext cx="2016636" cy="11978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86811" y="3324202"/>
            <a:ext cx="50542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左图（上）是一只多圈电位器（电阻器）。电阻丝在内部是螺旋缠绕的，旋转时可以改变阻值。左图（下）是接线指示，接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1-2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1-3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可以调节电阻，全部连接可以实现分压。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+mn-ea"/>
              </a:rPr>
              <a:t>    </a:t>
            </a:r>
            <a:r>
              <a:rPr lang="zh-CN" altLang="en-US" dirty="0">
                <a:latin typeface="+mn-ea"/>
              </a:rPr>
              <a:t>电阻器的使用，首先要注意额定电流，另外本实验中，电阻模式下一般从大阻值往小阻值调，分压模式下一般从小电压往高调。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本实验课中许多仪器的调节旋钮就是用了此种电位器。</a:t>
            </a:r>
          </a:p>
        </p:txBody>
      </p:sp>
    </p:spTree>
    <p:extLst>
      <p:ext uri="{BB962C8B-B14F-4D97-AF65-F5344CB8AC3E}">
        <p14:creationId xmlns:p14="http://schemas.microsoft.com/office/powerpoint/2010/main" val="339536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586811" y="1005840"/>
            <a:ext cx="5200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选择电解电容主要关注电容值和额定电压，短脚为负极（标识</a:t>
            </a:r>
            <a:r>
              <a:rPr lang="en-US" altLang="zh-CN" dirty="0"/>
              <a:t>”-”</a:t>
            </a:r>
            <a:r>
              <a:rPr lang="zh-CN" altLang="en-US" dirty="0"/>
              <a:t>）。注意，电解电容极性不要接反（注意交流电）。</a:t>
            </a:r>
            <a:endParaRPr lang="en-US" altLang="zh-CN" dirty="0"/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左图是一只铝电解电容。上面标示了电容值（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3300uF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）和额定电压（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25V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）。电解电容还有浪涌电压和击穿电压，一般略高于额定电压。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86811" y="3470506"/>
            <a:ext cx="50542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左图是三种快速接线端子，分别用于快速连接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至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路电线。</a:t>
            </a:r>
            <a:r>
              <a:rPr lang="zh-CN" altLang="en-US" dirty="0">
                <a:latin typeface="+mn-ea"/>
              </a:rPr>
              <a:t>在本实验中用于缺少转接线时进行线路转接。用法是，待接电线露出数毫米裸线，掰开橘色扳手，将电线插入后摁回原位即可。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dirty="0">
                <a:latin typeface="+mn-ea"/>
              </a:rPr>
              <a:t>在本实验中禁止用于非安全电压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（其实它可以用于接灯具等用途，但是在本实验中有些危险）。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5" y="788702"/>
            <a:ext cx="3382208" cy="2183098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2" y="3324202"/>
            <a:ext cx="1967026" cy="31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40545BC-9D2A-4BE3-B09B-5528394E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52" y="4495489"/>
            <a:ext cx="3026036" cy="16658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04" t="20697" r="19486" b="19204"/>
          <a:stretch/>
        </p:blipFill>
        <p:spPr>
          <a:xfrm rot="16200000">
            <a:off x="850661" y="-429360"/>
            <a:ext cx="3473357" cy="4789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29979" y="846293"/>
            <a:ext cx="403973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面包板是一种</a:t>
            </a:r>
            <a:r>
              <a:rPr lang="zh-CN" altLang="en-US" sz="2400" b="1" dirty="0"/>
              <a:t>用于快速搭建和测试电路</a:t>
            </a:r>
            <a:r>
              <a:rPr lang="zh-CN" altLang="en-US" sz="2400" dirty="0"/>
              <a:t>的工具，内部带有金属条，上面有许多网格孔。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     外围是用于连接电源的总线连接孔（电源分配条），图示规格的面包板有</a:t>
            </a:r>
            <a:r>
              <a:rPr lang="en-US" altLang="zh-CN" sz="2400" dirty="0"/>
              <a:t>4</a:t>
            </a:r>
            <a:r>
              <a:rPr lang="zh-CN" altLang="en-US" sz="2400" dirty="0"/>
              <a:t>组。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endParaRPr lang="en-US" altLang="zh-CN" sz="1600" dirty="0"/>
          </a:p>
          <a:p>
            <a:r>
              <a:rPr lang="en-US" altLang="zh-CN" sz="2400" dirty="0"/>
              <a:t>         </a:t>
            </a:r>
            <a:r>
              <a:rPr lang="zh-CN" altLang="en-US" sz="2400" dirty="0"/>
              <a:t>中间通常是</a:t>
            </a:r>
            <a:r>
              <a:rPr lang="en-US" altLang="zh-CN" sz="2400" dirty="0"/>
              <a:t>5</a:t>
            </a:r>
            <a:r>
              <a:rPr lang="zh-CN" altLang="en-US" sz="2400" dirty="0"/>
              <a:t>个一组相通的连接点（端子条），称作“行”。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（图片下半部展示了内部结构）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/>
          </a:p>
          <a:p>
            <a:r>
              <a:rPr lang="zh-CN" altLang="en-US" sz="2400" dirty="0"/>
              <a:t>         </a:t>
            </a:r>
            <a:endParaRPr lang="en-US" altLang="zh-CN" sz="2400" dirty="0"/>
          </a:p>
          <a:p>
            <a:r>
              <a:rPr lang="en-US" altLang="zh-CN" sz="2400" dirty="0"/>
              <a:t>        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89977" y="1226848"/>
            <a:ext cx="709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-----</a:t>
            </a:r>
          </a:p>
          <a:p>
            <a:endParaRPr lang="en-US" altLang="zh-CN" dirty="0"/>
          </a:p>
          <a:p>
            <a:r>
              <a:rPr lang="zh-CN" altLang="en-US" dirty="0"/>
              <a:t>内部</a:t>
            </a:r>
          </a:p>
        </p:txBody>
      </p:sp>
      <p:sp>
        <p:nvSpPr>
          <p:cNvPr id="2" name="矩形 1"/>
          <p:cNvSpPr/>
          <p:nvPr/>
        </p:nvSpPr>
        <p:spPr>
          <a:xfrm>
            <a:off x="301339" y="38744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   网格孔即连接点，间距与许多芯片或原件的引脚宽度是相同的。中间的沟槽位置可以安插芯片。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44356F-27DB-4367-8984-7A27065DEDEC}"/>
              </a:ext>
            </a:extLst>
          </p:cNvPr>
          <p:cNvSpPr txBox="1"/>
          <p:nvPr/>
        </p:nvSpPr>
        <p:spPr>
          <a:xfrm>
            <a:off x="5029979" y="374767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注意，电源分配条不一定会印制红线。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B2B14-159D-4FEB-B0E8-E82DB8491410}"/>
              </a:ext>
            </a:extLst>
          </p:cNvPr>
          <p:cNvSpPr txBox="1"/>
          <p:nvPr/>
        </p:nvSpPr>
        <p:spPr>
          <a:xfrm>
            <a:off x="1272488" y="616130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205D9"/>
                </a:solidFill>
              </a:rPr>
              <a:t>本实验使用的面包板（小）</a:t>
            </a:r>
          </a:p>
        </p:txBody>
      </p:sp>
    </p:spTree>
    <p:extLst>
      <p:ext uri="{BB962C8B-B14F-4D97-AF65-F5344CB8AC3E}">
        <p14:creationId xmlns:p14="http://schemas.microsoft.com/office/powerpoint/2010/main" val="350912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7659" y="261751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需要连接的元器件或导线引脚，需要插入同一行连接点。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一些元件的引脚需要修剪或弯折，以便插到面包板上。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/>
              <a:t>连接不同的行，可以用短导线（跳线）。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56505" y="1791226"/>
            <a:ext cx="6018459" cy="3763299"/>
            <a:chOff x="887034" y="1900522"/>
            <a:chExt cx="6018459" cy="37632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034" y="1900522"/>
              <a:ext cx="6018459" cy="376329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042920" y="4135272"/>
              <a:ext cx="150656" cy="11464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52798" y="4135272"/>
              <a:ext cx="150656" cy="11464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981200" y="3556592"/>
              <a:ext cx="4375694" cy="13656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981200" y="3273489"/>
              <a:ext cx="4375694" cy="15551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47FAB90-7635-45A1-BCD6-25F82C673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9" t="12239" r="116" b="9254"/>
          <a:stretch/>
        </p:blipFill>
        <p:spPr>
          <a:xfrm>
            <a:off x="6872191" y="1291039"/>
            <a:ext cx="1758659" cy="45856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C0F132-B3FD-49FC-8E82-671B3499D3E5}"/>
              </a:ext>
            </a:extLst>
          </p:cNvPr>
          <p:cNvSpPr txBox="1"/>
          <p:nvPr/>
        </p:nvSpPr>
        <p:spPr>
          <a:xfrm>
            <a:off x="6804608" y="594644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3205D9"/>
                </a:solidFill>
              </a:rPr>
              <a:t>本实验使用的跳线</a:t>
            </a:r>
          </a:p>
        </p:txBody>
      </p:sp>
    </p:spTree>
    <p:extLst>
      <p:ext uri="{BB962C8B-B14F-4D97-AF65-F5344CB8AC3E}">
        <p14:creationId xmlns:p14="http://schemas.microsoft.com/office/powerpoint/2010/main" val="147058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840" y="230124"/>
            <a:ext cx="8625840" cy="265439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dirty="0"/>
              <a:t>本课中，我们主要在电学基本实验和虚拟仪器实验中用到面包板，用于搭建简单的电路并与测试仪表连接。</a:t>
            </a:r>
            <a:endParaRPr lang="en-US" altLang="zh-CN" sz="1800" dirty="0"/>
          </a:p>
          <a:p>
            <a:pPr>
              <a:lnSpc>
                <a:spcPct val="11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搭建电路，通常需要厘清 “枝干”，首先确定“</a:t>
            </a:r>
            <a:r>
              <a:rPr lang="zh-CN" altLang="en-US" sz="1800" b="1" dirty="0">
                <a:solidFill>
                  <a:srgbClr val="FF0000"/>
                </a:solidFill>
              </a:rPr>
              <a:t>主回路</a:t>
            </a:r>
            <a:r>
              <a:rPr lang="zh-CN" altLang="en-US" sz="1800" dirty="0">
                <a:solidFill>
                  <a:srgbClr val="FF0000"/>
                </a:solidFill>
              </a:rPr>
              <a:t>”，再连接支路。（</a:t>
            </a:r>
            <a:r>
              <a:rPr lang="zh-CN" altLang="en-US" sz="1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明白这一点对于顺利进行</a:t>
            </a:r>
            <a:r>
              <a:rPr lang="en-US" altLang="zh-CN" sz="1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RCL</a:t>
            </a:r>
            <a:r>
              <a:rPr lang="zh-CN" altLang="en-US" sz="1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电路谐振实验非常有用。</a:t>
            </a:r>
            <a:r>
              <a:rPr lang="zh-CN" altLang="en-US" sz="1800" dirty="0">
                <a:solidFill>
                  <a:srgbClr val="FF0000"/>
                </a:solidFill>
              </a:rPr>
              <a:t>）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1800" dirty="0"/>
              <a:t>对于面包板，每一处元件连接都要用到</a:t>
            </a:r>
            <a:r>
              <a:rPr lang="en-US" altLang="zh-CN" sz="1800" dirty="0"/>
              <a:t>1</a:t>
            </a:r>
            <a:r>
              <a:rPr lang="zh-CN" altLang="en-US" sz="1800" u="sng" dirty="0"/>
              <a:t>行</a:t>
            </a:r>
            <a:r>
              <a:rPr lang="zh-CN" altLang="en-US" sz="1800" dirty="0"/>
              <a:t>连接点，因为空间排布的原因可能要增加跳线（导线），可能会要用到更多的</a:t>
            </a:r>
            <a:r>
              <a:rPr lang="zh-CN" altLang="en-US" sz="1800" u="sng" dirty="0"/>
              <a:t>行</a:t>
            </a:r>
            <a:r>
              <a:rPr lang="zh-CN" altLang="en-US" sz="1800" dirty="0"/>
              <a:t>。因此你需要脑海里先进行转化再搭建电路。</a:t>
            </a:r>
            <a:endParaRPr lang="en-US" altLang="zh-CN" sz="1800" dirty="0"/>
          </a:p>
          <a:p>
            <a:pPr>
              <a:lnSpc>
                <a:spcPct val="110000"/>
              </a:lnSpc>
            </a:pPr>
            <a:r>
              <a:rPr lang="zh-CN" altLang="en-US" sz="1800" dirty="0"/>
              <a:t>此外，无法布置到面包板上的原件，例如电池盒，万用表，仪表，还需要相应的转接线以便能连接到待测元件或插到仪表孔上。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84" y="3523886"/>
            <a:ext cx="1839578" cy="15621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28650" y="5085986"/>
            <a:ext cx="2505075" cy="1562100"/>
            <a:chOff x="4421854" y="2984752"/>
            <a:chExt cx="2505075" cy="1562100"/>
          </a:xfrm>
        </p:grpSpPr>
        <p:grpSp>
          <p:nvGrpSpPr>
            <p:cNvPr id="8" name="组合 7"/>
            <p:cNvGrpSpPr/>
            <p:nvPr/>
          </p:nvGrpSpPr>
          <p:grpSpPr>
            <a:xfrm>
              <a:off x="4421854" y="2984752"/>
              <a:ext cx="2505075" cy="1562100"/>
              <a:chOff x="4311967" y="4484368"/>
              <a:chExt cx="2505075" cy="15621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1967" y="4484368"/>
                <a:ext cx="2505075" cy="1562100"/>
              </a:xfrm>
              <a:prstGeom prst="rect">
                <a:avLst/>
              </a:prstGeom>
            </p:spPr>
          </p:pic>
          <p:sp>
            <p:nvSpPr>
              <p:cNvPr id="7" name="任意多边形 6"/>
              <p:cNvSpPr/>
              <p:nvPr/>
            </p:nvSpPr>
            <p:spPr>
              <a:xfrm>
                <a:off x="4610100" y="4577696"/>
                <a:ext cx="1973580" cy="1274464"/>
              </a:xfrm>
              <a:custGeom>
                <a:avLst/>
                <a:gdLst>
                  <a:gd name="connsiteX0" fmla="*/ 723900 w 1973580"/>
                  <a:gd name="connsiteY0" fmla="*/ 108604 h 1274464"/>
                  <a:gd name="connsiteX1" fmla="*/ 830580 w 1973580"/>
                  <a:gd name="connsiteY1" fmla="*/ 70504 h 1274464"/>
                  <a:gd name="connsiteX2" fmla="*/ 853440 w 1973580"/>
                  <a:gd name="connsiteY2" fmla="*/ 62884 h 1274464"/>
                  <a:gd name="connsiteX3" fmla="*/ 876300 w 1973580"/>
                  <a:gd name="connsiteY3" fmla="*/ 55264 h 1274464"/>
                  <a:gd name="connsiteX4" fmla="*/ 990600 w 1973580"/>
                  <a:gd name="connsiteY4" fmla="*/ 62884 h 1274464"/>
                  <a:gd name="connsiteX5" fmla="*/ 1013460 w 1973580"/>
                  <a:gd name="connsiteY5" fmla="*/ 70504 h 1274464"/>
                  <a:gd name="connsiteX6" fmla="*/ 1028700 w 1973580"/>
                  <a:gd name="connsiteY6" fmla="*/ 93364 h 1274464"/>
                  <a:gd name="connsiteX7" fmla="*/ 1051560 w 1973580"/>
                  <a:gd name="connsiteY7" fmla="*/ 108604 h 1274464"/>
                  <a:gd name="connsiteX8" fmla="*/ 1082040 w 1973580"/>
                  <a:gd name="connsiteY8" fmla="*/ 161944 h 1274464"/>
                  <a:gd name="connsiteX9" fmla="*/ 1120140 w 1973580"/>
                  <a:gd name="connsiteY9" fmla="*/ 222904 h 1274464"/>
                  <a:gd name="connsiteX10" fmla="*/ 1143000 w 1973580"/>
                  <a:gd name="connsiteY10" fmla="*/ 238144 h 1274464"/>
                  <a:gd name="connsiteX11" fmla="*/ 1181100 w 1973580"/>
                  <a:gd name="connsiteY11" fmla="*/ 268624 h 1274464"/>
                  <a:gd name="connsiteX12" fmla="*/ 1234440 w 1973580"/>
                  <a:gd name="connsiteY12" fmla="*/ 299104 h 1274464"/>
                  <a:gd name="connsiteX13" fmla="*/ 1257300 w 1973580"/>
                  <a:gd name="connsiteY13" fmla="*/ 306724 h 1274464"/>
                  <a:gd name="connsiteX14" fmla="*/ 1318260 w 1973580"/>
                  <a:gd name="connsiteY14" fmla="*/ 314344 h 1274464"/>
                  <a:gd name="connsiteX15" fmla="*/ 1615440 w 1973580"/>
                  <a:gd name="connsiteY15" fmla="*/ 306724 h 1274464"/>
                  <a:gd name="connsiteX16" fmla="*/ 1638300 w 1973580"/>
                  <a:gd name="connsiteY16" fmla="*/ 299104 h 1274464"/>
                  <a:gd name="connsiteX17" fmla="*/ 1874520 w 1973580"/>
                  <a:gd name="connsiteY17" fmla="*/ 306724 h 1274464"/>
                  <a:gd name="connsiteX18" fmla="*/ 1905000 w 1973580"/>
                  <a:gd name="connsiteY18" fmla="*/ 314344 h 1274464"/>
                  <a:gd name="connsiteX19" fmla="*/ 1920240 w 1973580"/>
                  <a:gd name="connsiteY19" fmla="*/ 337204 h 1274464"/>
                  <a:gd name="connsiteX20" fmla="*/ 1943100 w 1973580"/>
                  <a:gd name="connsiteY20" fmla="*/ 360064 h 1274464"/>
                  <a:gd name="connsiteX21" fmla="*/ 1965960 w 1973580"/>
                  <a:gd name="connsiteY21" fmla="*/ 405784 h 1274464"/>
                  <a:gd name="connsiteX22" fmla="*/ 1973580 w 1973580"/>
                  <a:gd name="connsiteY22" fmla="*/ 428644 h 1274464"/>
                  <a:gd name="connsiteX23" fmla="*/ 1965960 w 1973580"/>
                  <a:gd name="connsiteY23" fmla="*/ 558184 h 1274464"/>
                  <a:gd name="connsiteX24" fmla="*/ 1935480 w 1973580"/>
                  <a:gd name="connsiteY24" fmla="*/ 596284 h 1274464"/>
                  <a:gd name="connsiteX25" fmla="*/ 1912620 w 1973580"/>
                  <a:gd name="connsiteY25" fmla="*/ 619144 h 1274464"/>
                  <a:gd name="connsiteX26" fmla="*/ 1882140 w 1973580"/>
                  <a:gd name="connsiteY26" fmla="*/ 626764 h 1274464"/>
                  <a:gd name="connsiteX27" fmla="*/ 1805940 w 1973580"/>
                  <a:gd name="connsiteY27" fmla="*/ 657244 h 1274464"/>
                  <a:gd name="connsiteX28" fmla="*/ 1722120 w 1973580"/>
                  <a:gd name="connsiteY28" fmla="*/ 680104 h 1274464"/>
                  <a:gd name="connsiteX29" fmla="*/ 1691640 w 1973580"/>
                  <a:gd name="connsiteY29" fmla="*/ 695344 h 1274464"/>
                  <a:gd name="connsiteX30" fmla="*/ 1645920 w 1973580"/>
                  <a:gd name="connsiteY30" fmla="*/ 741064 h 1274464"/>
                  <a:gd name="connsiteX31" fmla="*/ 1638300 w 1973580"/>
                  <a:gd name="connsiteY31" fmla="*/ 885844 h 1274464"/>
                  <a:gd name="connsiteX32" fmla="*/ 1630680 w 1973580"/>
                  <a:gd name="connsiteY32" fmla="*/ 908704 h 1274464"/>
                  <a:gd name="connsiteX33" fmla="*/ 1615440 w 1973580"/>
                  <a:gd name="connsiteY33" fmla="*/ 1061104 h 1274464"/>
                  <a:gd name="connsiteX34" fmla="*/ 1600200 w 1973580"/>
                  <a:gd name="connsiteY34" fmla="*/ 1137304 h 1274464"/>
                  <a:gd name="connsiteX35" fmla="*/ 1577340 w 1973580"/>
                  <a:gd name="connsiteY35" fmla="*/ 1205884 h 1274464"/>
                  <a:gd name="connsiteX36" fmla="*/ 1554480 w 1973580"/>
                  <a:gd name="connsiteY36" fmla="*/ 1221124 h 1274464"/>
                  <a:gd name="connsiteX37" fmla="*/ 1539240 w 1973580"/>
                  <a:gd name="connsiteY37" fmla="*/ 1243984 h 1274464"/>
                  <a:gd name="connsiteX38" fmla="*/ 1485900 w 1973580"/>
                  <a:gd name="connsiteY38" fmla="*/ 1259224 h 1274464"/>
                  <a:gd name="connsiteX39" fmla="*/ 1455420 w 1973580"/>
                  <a:gd name="connsiteY39" fmla="*/ 1266844 h 1274464"/>
                  <a:gd name="connsiteX40" fmla="*/ 1074420 w 1973580"/>
                  <a:gd name="connsiteY40" fmla="*/ 1274464 h 1274464"/>
                  <a:gd name="connsiteX41" fmla="*/ 670560 w 1973580"/>
                  <a:gd name="connsiteY41" fmla="*/ 1266844 h 1274464"/>
                  <a:gd name="connsiteX42" fmla="*/ 640080 w 1973580"/>
                  <a:gd name="connsiteY42" fmla="*/ 1243984 h 1274464"/>
                  <a:gd name="connsiteX43" fmla="*/ 617220 w 1973580"/>
                  <a:gd name="connsiteY43" fmla="*/ 1236364 h 1274464"/>
                  <a:gd name="connsiteX44" fmla="*/ 556260 w 1973580"/>
                  <a:gd name="connsiteY44" fmla="*/ 1198264 h 1274464"/>
                  <a:gd name="connsiteX45" fmla="*/ 525780 w 1973580"/>
                  <a:gd name="connsiteY45" fmla="*/ 1167784 h 1274464"/>
                  <a:gd name="connsiteX46" fmla="*/ 510540 w 1973580"/>
                  <a:gd name="connsiteY46" fmla="*/ 1144924 h 1274464"/>
                  <a:gd name="connsiteX47" fmla="*/ 487680 w 1973580"/>
                  <a:gd name="connsiteY47" fmla="*/ 1129684 h 1274464"/>
                  <a:gd name="connsiteX48" fmla="*/ 449580 w 1973580"/>
                  <a:gd name="connsiteY48" fmla="*/ 1091584 h 1274464"/>
                  <a:gd name="connsiteX49" fmla="*/ 434340 w 1973580"/>
                  <a:gd name="connsiteY49" fmla="*/ 1068724 h 1274464"/>
                  <a:gd name="connsiteX50" fmla="*/ 388620 w 1973580"/>
                  <a:gd name="connsiteY50" fmla="*/ 1038244 h 1274464"/>
                  <a:gd name="connsiteX51" fmla="*/ 350520 w 1973580"/>
                  <a:gd name="connsiteY51" fmla="*/ 1015384 h 1274464"/>
                  <a:gd name="connsiteX52" fmla="*/ 320040 w 1973580"/>
                  <a:gd name="connsiteY52" fmla="*/ 969664 h 1274464"/>
                  <a:gd name="connsiteX53" fmla="*/ 304800 w 1973580"/>
                  <a:gd name="connsiteY53" fmla="*/ 946804 h 1274464"/>
                  <a:gd name="connsiteX54" fmla="*/ 297180 w 1973580"/>
                  <a:gd name="connsiteY54" fmla="*/ 916324 h 1274464"/>
                  <a:gd name="connsiteX55" fmla="*/ 251460 w 1973580"/>
                  <a:gd name="connsiteY55" fmla="*/ 878224 h 1274464"/>
                  <a:gd name="connsiteX56" fmla="*/ 220980 w 1973580"/>
                  <a:gd name="connsiteY56" fmla="*/ 885844 h 1274464"/>
                  <a:gd name="connsiteX57" fmla="*/ 213360 w 1973580"/>
                  <a:gd name="connsiteY57" fmla="*/ 916324 h 1274464"/>
                  <a:gd name="connsiteX58" fmla="*/ 205740 w 1973580"/>
                  <a:gd name="connsiteY58" fmla="*/ 984904 h 1274464"/>
                  <a:gd name="connsiteX59" fmla="*/ 182880 w 1973580"/>
                  <a:gd name="connsiteY59" fmla="*/ 992524 h 1274464"/>
                  <a:gd name="connsiteX60" fmla="*/ 99060 w 1973580"/>
                  <a:gd name="connsiteY60" fmla="*/ 984904 h 1274464"/>
                  <a:gd name="connsiteX61" fmla="*/ 76200 w 1973580"/>
                  <a:gd name="connsiteY61" fmla="*/ 977284 h 1274464"/>
                  <a:gd name="connsiteX62" fmla="*/ 53340 w 1973580"/>
                  <a:gd name="connsiteY62" fmla="*/ 946804 h 1274464"/>
                  <a:gd name="connsiteX63" fmla="*/ 45720 w 1973580"/>
                  <a:gd name="connsiteY63" fmla="*/ 923944 h 1274464"/>
                  <a:gd name="connsiteX64" fmla="*/ 30480 w 1973580"/>
                  <a:gd name="connsiteY64" fmla="*/ 901084 h 1274464"/>
                  <a:gd name="connsiteX65" fmla="*/ 15240 w 1973580"/>
                  <a:gd name="connsiteY65" fmla="*/ 855364 h 1274464"/>
                  <a:gd name="connsiteX66" fmla="*/ 7620 w 1973580"/>
                  <a:gd name="connsiteY66" fmla="*/ 832504 h 1274464"/>
                  <a:gd name="connsiteX67" fmla="*/ 0 w 1973580"/>
                  <a:gd name="connsiteY67" fmla="*/ 809644 h 1274464"/>
                  <a:gd name="connsiteX68" fmla="*/ 7620 w 1973580"/>
                  <a:gd name="connsiteY68" fmla="*/ 642004 h 1274464"/>
                  <a:gd name="connsiteX69" fmla="*/ 45720 w 1973580"/>
                  <a:gd name="connsiteY69" fmla="*/ 565804 h 1274464"/>
                  <a:gd name="connsiteX70" fmla="*/ 60960 w 1973580"/>
                  <a:gd name="connsiteY70" fmla="*/ 542944 h 1274464"/>
                  <a:gd name="connsiteX71" fmla="*/ 83820 w 1973580"/>
                  <a:gd name="connsiteY71" fmla="*/ 535324 h 1274464"/>
                  <a:gd name="connsiteX72" fmla="*/ 137160 w 1973580"/>
                  <a:gd name="connsiteY72" fmla="*/ 512464 h 1274464"/>
                  <a:gd name="connsiteX73" fmla="*/ 220980 w 1973580"/>
                  <a:gd name="connsiteY73" fmla="*/ 504844 h 1274464"/>
                  <a:gd name="connsiteX74" fmla="*/ 281940 w 1973580"/>
                  <a:gd name="connsiteY74" fmla="*/ 497224 h 1274464"/>
                  <a:gd name="connsiteX75" fmla="*/ 304800 w 1973580"/>
                  <a:gd name="connsiteY75" fmla="*/ 489604 h 1274464"/>
                  <a:gd name="connsiteX76" fmla="*/ 358140 w 1973580"/>
                  <a:gd name="connsiteY76" fmla="*/ 459124 h 1274464"/>
                  <a:gd name="connsiteX77" fmla="*/ 373380 w 1973580"/>
                  <a:gd name="connsiteY77" fmla="*/ 436264 h 1274464"/>
                  <a:gd name="connsiteX78" fmla="*/ 396240 w 1973580"/>
                  <a:gd name="connsiteY78" fmla="*/ 421024 h 1274464"/>
                  <a:gd name="connsiteX79" fmla="*/ 403860 w 1973580"/>
                  <a:gd name="connsiteY79" fmla="*/ 382924 h 1274464"/>
                  <a:gd name="connsiteX80" fmla="*/ 419100 w 1973580"/>
                  <a:gd name="connsiteY80" fmla="*/ 352444 h 1274464"/>
                  <a:gd name="connsiteX81" fmla="*/ 426720 w 1973580"/>
                  <a:gd name="connsiteY81" fmla="*/ 329584 h 1274464"/>
                  <a:gd name="connsiteX82" fmla="*/ 434340 w 1973580"/>
                  <a:gd name="connsiteY82" fmla="*/ 93364 h 1274464"/>
                  <a:gd name="connsiteX83" fmla="*/ 441960 w 1973580"/>
                  <a:gd name="connsiteY83" fmla="*/ 55264 h 1274464"/>
                  <a:gd name="connsiteX84" fmla="*/ 457200 w 1973580"/>
                  <a:gd name="connsiteY84" fmla="*/ 32404 h 1274464"/>
                  <a:gd name="connsiteX85" fmla="*/ 464820 w 1973580"/>
                  <a:gd name="connsiteY85" fmla="*/ 1924 h 1274464"/>
                  <a:gd name="connsiteX86" fmla="*/ 510540 w 1973580"/>
                  <a:gd name="connsiteY86" fmla="*/ 9544 h 1274464"/>
                  <a:gd name="connsiteX87" fmla="*/ 556260 w 1973580"/>
                  <a:gd name="connsiteY87" fmla="*/ 24784 h 1274464"/>
                  <a:gd name="connsiteX88" fmla="*/ 579120 w 1973580"/>
                  <a:gd name="connsiteY88" fmla="*/ 55264 h 1274464"/>
                  <a:gd name="connsiteX89" fmla="*/ 594360 w 1973580"/>
                  <a:gd name="connsiteY89" fmla="*/ 108604 h 1274464"/>
                  <a:gd name="connsiteX90" fmla="*/ 601980 w 1973580"/>
                  <a:gd name="connsiteY90" fmla="*/ 131464 h 1274464"/>
                  <a:gd name="connsiteX91" fmla="*/ 609600 w 1973580"/>
                  <a:gd name="connsiteY91" fmla="*/ 207664 h 1274464"/>
                  <a:gd name="connsiteX92" fmla="*/ 617220 w 1973580"/>
                  <a:gd name="connsiteY92" fmla="*/ 428644 h 1274464"/>
                  <a:gd name="connsiteX93" fmla="*/ 655320 w 1973580"/>
                  <a:gd name="connsiteY93" fmla="*/ 466744 h 1274464"/>
                  <a:gd name="connsiteX94" fmla="*/ 678180 w 1973580"/>
                  <a:gd name="connsiteY94" fmla="*/ 489604 h 1274464"/>
                  <a:gd name="connsiteX95" fmla="*/ 723900 w 1973580"/>
                  <a:gd name="connsiteY95" fmla="*/ 504844 h 1274464"/>
                  <a:gd name="connsiteX96" fmla="*/ 739140 w 1973580"/>
                  <a:gd name="connsiteY96" fmla="*/ 207664 h 1274464"/>
                  <a:gd name="connsiteX97" fmla="*/ 746760 w 1973580"/>
                  <a:gd name="connsiteY97" fmla="*/ 177184 h 1274464"/>
                  <a:gd name="connsiteX98" fmla="*/ 777240 w 1973580"/>
                  <a:gd name="connsiteY98" fmla="*/ 131464 h 1274464"/>
                  <a:gd name="connsiteX99" fmla="*/ 807720 w 1973580"/>
                  <a:gd name="connsiteY99" fmla="*/ 93364 h 127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1973580" h="1274464">
                    <a:moveTo>
                      <a:pt x="723900" y="108604"/>
                    </a:moveTo>
                    <a:cubicBezTo>
                      <a:pt x="784373" y="84415"/>
                      <a:pt x="749024" y="97689"/>
                      <a:pt x="830580" y="70504"/>
                    </a:cubicBezTo>
                    <a:lnTo>
                      <a:pt x="853440" y="62884"/>
                    </a:lnTo>
                    <a:lnTo>
                      <a:pt x="876300" y="55264"/>
                    </a:lnTo>
                    <a:cubicBezTo>
                      <a:pt x="914400" y="57804"/>
                      <a:pt x="952649" y="58667"/>
                      <a:pt x="990600" y="62884"/>
                    </a:cubicBezTo>
                    <a:cubicBezTo>
                      <a:pt x="998583" y="63771"/>
                      <a:pt x="1007188" y="65486"/>
                      <a:pt x="1013460" y="70504"/>
                    </a:cubicBezTo>
                    <a:cubicBezTo>
                      <a:pt x="1020611" y="76225"/>
                      <a:pt x="1022224" y="86888"/>
                      <a:pt x="1028700" y="93364"/>
                    </a:cubicBezTo>
                    <a:cubicBezTo>
                      <a:pt x="1035176" y="99840"/>
                      <a:pt x="1043940" y="103524"/>
                      <a:pt x="1051560" y="108604"/>
                    </a:cubicBezTo>
                    <a:cubicBezTo>
                      <a:pt x="1097614" y="200712"/>
                      <a:pt x="1038958" y="86551"/>
                      <a:pt x="1082040" y="161944"/>
                    </a:cubicBezTo>
                    <a:cubicBezTo>
                      <a:pt x="1098136" y="190112"/>
                      <a:pt x="1095857" y="198621"/>
                      <a:pt x="1120140" y="222904"/>
                    </a:cubicBezTo>
                    <a:cubicBezTo>
                      <a:pt x="1126616" y="229380"/>
                      <a:pt x="1135674" y="232649"/>
                      <a:pt x="1143000" y="238144"/>
                    </a:cubicBezTo>
                    <a:cubicBezTo>
                      <a:pt x="1156011" y="247902"/>
                      <a:pt x="1168089" y="258866"/>
                      <a:pt x="1181100" y="268624"/>
                    </a:cubicBezTo>
                    <a:cubicBezTo>
                      <a:pt x="1198106" y="281379"/>
                      <a:pt x="1214753" y="290667"/>
                      <a:pt x="1234440" y="299104"/>
                    </a:cubicBezTo>
                    <a:cubicBezTo>
                      <a:pt x="1241823" y="302268"/>
                      <a:pt x="1249397" y="305287"/>
                      <a:pt x="1257300" y="306724"/>
                    </a:cubicBezTo>
                    <a:cubicBezTo>
                      <a:pt x="1277448" y="310387"/>
                      <a:pt x="1297940" y="311804"/>
                      <a:pt x="1318260" y="314344"/>
                    </a:cubicBezTo>
                    <a:cubicBezTo>
                      <a:pt x="1417320" y="311804"/>
                      <a:pt x="1516460" y="311437"/>
                      <a:pt x="1615440" y="306724"/>
                    </a:cubicBezTo>
                    <a:cubicBezTo>
                      <a:pt x="1623463" y="306342"/>
                      <a:pt x="1630268" y="299104"/>
                      <a:pt x="1638300" y="299104"/>
                    </a:cubicBezTo>
                    <a:cubicBezTo>
                      <a:pt x="1717081" y="299104"/>
                      <a:pt x="1795780" y="304184"/>
                      <a:pt x="1874520" y="306724"/>
                    </a:cubicBezTo>
                    <a:cubicBezTo>
                      <a:pt x="1884680" y="309264"/>
                      <a:pt x="1896286" y="308535"/>
                      <a:pt x="1905000" y="314344"/>
                    </a:cubicBezTo>
                    <a:cubicBezTo>
                      <a:pt x="1912620" y="319424"/>
                      <a:pt x="1914377" y="330169"/>
                      <a:pt x="1920240" y="337204"/>
                    </a:cubicBezTo>
                    <a:cubicBezTo>
                      <a:pt x="1927139" y="345483"/>
                      <a:pt x="1935480" y="352444"/>
                      <a:pt x="1943100" y="360064"/>
                    </a:cubicBezTo>
                    <a:cubicBezTo>
                      <a:pt x="1962253" y="417523"/>
                      <a:pt x="1936417" y="346698"/>
                      <a:pt x="1965960" y="405784"/>
                    </a:cubicBezTo>
                    <a:cubicBezTo>
                      <a:pt x="1969552" y="412968"/>
                      <a:pt x="1971040" y="421024"/>
                      <a:pt x="1973580" y="428644"/>
                    </a:cubicBezTo>
                    <a:cubicBezTo>
                      <a:pt x="1971040" y="471824"/>
                      <a:pt x="1970264" y="515144"/>
                      <a:pt x="1965960" y="558184"/>
                    </a:cubicBezTo>
                    <a:cubicBezTo>
                      <a:pt x="1963003" y="587751"/>
                      <a:pt x="1956404" y="578847"/>
                      <a:pt x="1935480" y="596284"/>
                    </a:cubicBezTo>
                    <a:cubicBezTo>
                      <a:pt x="1927201" y="603183"/>
                      <a:pt x="1921976" y="613797"/>
                      <a:pt x="1912620" y="619144"/>
                    </a:cubicBezTo>
                    <a:cubicBezTo>
                      <a:pt x="1903527" y="624340"/>
                      <a:pt x="1891946" y="623087"/>
                      <a:pt x="1882140" y="626764"/>
                    </a:cubicBezTo>
                    <a:cubicBezTo>
                      <a:pt x="1819076" y="650413"/>
                      <a:pt x="1888197" y="636680"/>
                      <a:pt x="1805940" y="657244"/>
                    </a:cubicBezTo>
                    <a:cubicBezTo>
                      <a:pt x="1796616" y="659575"/>
                      <a:pt x="1742061" y="671558"/>
                      <a:pt x="1722120" y="680104"/>
                    </a:cubicBezTo>
                    <a:cubicBezTo>
                      <a:pt x="1711679" y="684579"/>
                      <a:pt x="1700510" y="688248"/>
                      <a:pt x="1691640" y="695344"/>
                    </a:cubicBezTo>
                    <a:cubicBezTo>
                      <a:pt x="1674810" y="708808"/>
                      <a:pt x="1645920" y="741064"/>
                      <a:pt x="1645920" y="741064"/>
                    </a:cubicBezTo>
                    <a:cubicBezTo>
                      <a:pt x="1643380" y="789324"/>
                      <a:pt x="1642675" y="837716"/>
                      <a:pt x="1638300" y="885844"/>
                    </a:cubicBezTo>
                    <a:cubicBezTo>
                      <a:pt x="1637573" y="893843"/>
                      <a:pt x="1631719" y="900739"/>
                      <a:pt x="1630680" y="908704"/>
                    </a:cubicBezTo>
                    <a:cubicBezTo>
                      <a:pt x="1624077" y="959329"/>
                      <a:pt x="1621292" y="1010387"/>
                      <a:pt x="1615440" y="1061104"/>
                    </a:cubicBezTo>
                    <a:cubicBezTo>
                      <a:pt x="1610065" y="1107691"/>
                      <a:pt x="1608879" y="1098250"/>
                      <a:pt x="1600200" y="1137304"/>
                    </a:cubicBezTo>
                    <a:cubicBezTo>
                      <a:pt x="1594674" y="1162173"/>
                      <a:pt x="1594582" y="1185194"/>
                      <a:pt x="1577340" y="1205884"/>
                    </a:cubicBezTo>
                    <a:cubicBezTo>
                      <a:pt x="1571477" y="1212919"/>
                      <a:pt x="1562100" y="1216044"/>
                      <a:pt x="1554480" y="1221124"/>
                    </a:cubicBezTo>
                    <a:cubicBezTo>
                      <a:pt x="1549400" y="1228744"/>
                      <a:pt x="1547246" y="1239536"/>
                      <a:pt x="1539240" y="1243984"/>
                    </a:cubicBezTo>
                    <a:cubicBezTo>
                      <a:pt x="1523076" y="1252964"/>
                      <a:pt x="1503740" y="1254359"/>
                      <a:pt x="1485900" y="1259224"/>
                    </a:cubicBezTo>
                    <a:cubicBezTo>
                      <a:pt x="1475796" y="1261980"/>
                      <a:pt x="1465886" y="1266456"/>
                      <a:pt x="1455420" y="1266844"/>
                    </a:cubicBezTo>
                    <a:cubicBezTo>
                      <a:pt x="1328482" y="1271545"/>
                      <a:pt x="1201420" y="1271924"/>
                      <a:pt x="1074420" y="1274464"/>
                    </a:cubicBezTo>
                    <a:cubicBezTo>
                      <a:pt x="939800" y="1271924"/>
                      <a:pt x="804874" y="1276270"/>
                      <a:pt x="670560" y="1266844"/>
                    </a:cubicBezTo>
                    <a:cubicBezTo>
                      <a:pt x="657891" y="1265955"/>
                      <a:pt x="651107" y="1250285"/>
                      <a:pt x="640080" y="1243984"/>
                    </a:cubicBezTo>
                    <a:cubicBezTo>
                      <a:pt x="633106" y="1239999"/>
                      <a:pt x="624404" y="1239956"/>
                      <a:pt x="617220" y="1236364"/>
                    </a:cubicBezTo>
                    <a:cubicBezTo>
                      <a:pt x="598839" y="1227173"/>
                      <a:pt x="574394" y="1210353"/>
                      <a:pt x="556260" y="1198264"/>
                    </a:cubicBezTo>
                    <a:cubicBezTo>
                      <a:pt x="539635" y="1148388"/>
                      <a:pt x="562725" y="1197340"/>
                      <a:pt x="525780" y="1167784"/>
                    </a:cubicBezTo>
                    <a:cubicBezTo>
                      <a:pt x="518629" y="1162063"/>
                      <a:pt x="517016" y="1151400"/>
                      <a:pt x="510540" y="1144924"/>
                    </a:cubicBezTo>
                    <a:cubicBezTo>
                      <a:pt x="504064" y="1138448"/>
                      <a:pt x="495300" y="1134764"/>
                      <a:pt x="487680" y="1129684"/>
                    </a:cubicBezTo>
                    <a:cubicBezTo>
                      <a:pt x="447040" y="1068724"/>
                      <a:pt x="500380" y="1142384"/>
                      <a:pt x="449580" y="1091584"/>
                    </a:cubicBezTo>
                    <a:cubicBezTo>
                      <a:pt x="443104" y="1085108"/>
                      <a:pt x="441232" y="1074755"/>
                      <a:pt x="434340" y="1068724"/>
                    </a:cubicBezTo>
                    <a:cubicBezTo>
                      <a:pt x="420556" y="1056663"/>
                      <a:pt x="404073" y="1048078"/>
                      <a:pt x="388620" y="1038244"/>
                    </a:cubicBezTo>
                    <a:cubicBezTo>
                      <a:pt x="376125" y="1030293"/>
                      <a:pt x="350520" y="1015384"/>
                      <a:pt x="350520" y="1015384"/>
                    </a:cubicBezTo>
                    <a:lnTo>
                      <a:pt x="320040" y="969664"/>
                    </a:lnTo>
                    <a:lnTo>
                      <a:pt x="304800" y="946804"/>
                    </a:lnTo>
                    <a:cubicBezTo>
                      <a:pt x="302260" y="936644"/>
                      <a:pt x="302376" y="925417"/>
                      <a:pt x="297180" y="916324"/>
                    </a:cubicBezTo>
                    <a:cubicBezTo>
                      <a:pt x="288154" y="900528"/>
                      <a:pt x="266027" y="887935"/>
                      <a:pt x="251460" y="878224"/>
                    </a:cubicBezTo>
                    <a:cubicBezTo>
                      <a:pt x="241300" y="880764"/>
                      <a:pt x="228385" y="878439"/>
                      <a:pt x="220980" y="885844"/>
                    </a:cubicBezTo>
                    <a:cubicBezTo>
                      <a:pt x="213575" y="893249"/>
                      <a:pt x="214952" y="905973"/>
                      <a:pt x="213360" y="916324"/>
                    </a:cubicBezTo>
                    <a:cubicBezTo>
                      <a:pt x="209863" y="939057"/>
                      <a:pt x="214282" y="963548"/>
                      <a:pt x="205740" y="984904"/>
                    </a:cubicBezTo>
                    <a:cubicBezTo>
                      <a:pt x="202757" y="992362"/>
                      <a:pt x="190500" y="989984"/>
                      <a:pt x="182880" y="992524"/>
                    </a:cubicBezTo>
                    <a:cubicBezTo>
                      <a:pt x="154940" y="989984"/>
                      <a:pt x="126833" y="988872"/>
                      <a:pt x="99060" y="984904"/>
                    </a:cubicBezTo>
                    <a:cubicBezTo>
                      <a:pt x="91109" y="983768"/>
                      <a:pt x="82370" y="982426"/>
                      <a:pt x="76200" y="977284"/>
                    </a:cubicBezTo>
                    <a:cubicBezTo>
                      <a:pt x="66444" y="969154"/>
                      <a:pt x="60960" y="956964"/>
                      <a:pt x="53340" y="946804"/>
                    </a:cubicBezTo>
                    <a:cubicBezTo>
                      <a:pt x="50800" y="939184"/>
                      <a:pt x="49312" y="931128"/>
                      <a:pt x="45720" y="923944"/>
                    </a:cubicBezTo>
                    <a:cubicBezTo>
                      <a:pt x="41624" y="915753"/>
                      <a:pt x="34199" y="909453"/>
                      <a:pt x="30480" y="901084"/>
                    </a:cubicBezTo>
                    <a:cubicBezTo>
                      <a:pt x="23956" y="886404"/>
                      <a:pt x="20320" y="870604"/>
                      <a:pt x="15240" y="855364"/>
                    </a:cubicBezTo>
                    <a:lnTo>
                      <a:pt x="7620" y="832504"/>
                    </a:lnTo>
                    <a:lnTo>
                      <a:pt x="0" y="809644"/>
                    </a:lnTo>
                    <a:cubicBezTo>
                      <a:pt x="2540" y="753764"/>
                      <a:pt x="3330" y="697777"/>
                      <a:pt x="7620" y="642004"/>
                    </a:cubicBezTo>
                    <a:cubicBezTo>
                      <a:pt x="10242" y="607915"/>
                      <a:pt x="25941" y="595472"/>
                      <a:pt x="45720" y="565804"/>
                    </a:cubicBezTo>
                    <a:cubicBezTo>
                      <a:pt x="50800" y="558184"/>
                      <a:pt x="52272" y="545840"/>
                      <a:pt x="60960" y="542944"/>
                    </a:cubicBezTo>
                    <a:cubicBezTo>
                      <a:pt x="68580" y="540404"/>
                      <a:pt x="76437" y="538488"/>
                      <a:pt x="83820" y="535324"/>
                    </a:cubicBezTo>
                    <a:cubicBezTo>
                      <a:pt x="99188" y="528738"/>
                      <a:pt x="119290" y="515017"/>
                      <a:pt x="137160" y="512464"/>
                    </a:cubicBezTo>
                    <a:cubicBezTo>
                      <a:pt x="164933" y="508496"/>
                      <a:pt x="193079" y="507781"/>
                      <a:pt x="220980" y="504844"/>
                    </a:cubicBezTo>
                    <a:cubicBezTo>
                      <a:pt x="241346" y="502700"/>
                      <a:pt x="261620" y="499764"/>
                      <a:pt x="281940" y="497224"/>
                    </a:cubicBezTo>
                    <a:cubicBezTo>
                      <a:pt x="289560" y="494684"/>
                      <a:pt x="297417" y="492768"/>
                      <a:pt x="304800" y="489604"/>
                    </a:cubicBezTo>
                    <a:cubicBezTo>
                      <a:pt x="331870" y="478003"/>
                      <a:pt x="335182" y="474429"/>
                      <a:pt x="358140" y="459124"/>
                    </a:cubicBezTo>
                    <a:cubicBezTo>
                      <a:pt x="363220" y="451504"/>
                      <a:pt x="366904" y="442740"/>
                      <a:pt x="373380" y="436264"/>
                    </a:cubicBezTo>
                    <a:cubicBezTo>
                      <a:pt x="379856" y="429788"/>
                      <a:pt x="391696" y="428975"/>
                      <a:pt x="396240" y="421024"/>
                    </a:cubicBezTo>
                    <a:cubicBezTo>
                      <a:pt x="402666" y="409779"/>
                      <a:pt x="399764" y="395211"/>
                      <a:pt x="403860" y="382924"/>
                    </a:cubicBezTo>
                    <a:cubicBezTo>
                      <a:pt x="407452" y="372148"/>
                      <a:pt x="414625" y="362885"/>
                      <a:pt x="419100" y="352444"/>
                    </a:cubicBezTo>
                    <a:cubicBezTo>
                      <a:pt x="422264" y="345061"/>
                      <a:pt x="424180" y="337204"/>
                      <a:pt x="426720" y="329584"/>
                    </a:cubicBezTo>
                    <a:cubicBezTo>
                      <a:pt x="429260" y="250844"/>
                      <a:pt x="429970" y="172024"/>
                      <a:pt x="434340" y="93364"/>
                    </a:cubicBezTo>
                    <a:cubicBezTo>
                      <a:pt x="435058" y="80432"/>
                      <a:pt x="437412" y="67391"/>
                      <a:pt x="441960" y="55264"/>
                    </a:cubicBezTo>
                    <a:cubicBezTo>
                      <a:pt x="445176" y="46689"/>
                      <a:pt x="452120" y="40024"/>
                      <a:pt x="457200" y="32404"/>
                    </a:cubicBezTo>
                    <a:cubicBezTo>
                      <a:pt x="459740" y="22244"/>
                      <a:pt x="455194" y="6049"/>
                      <a:pt x="464820" y="1924"/>
                    </a:cubicBezTo>
                    <a:cubicBezTo>
                      <a:pt x="479021" y="-4162"/>
                      <a:pt x="495551" y="5797"/>
                      <a:pt x="510540" y="9544"/>
                    </a:cubicBezTo>
                    <a:cubicBezTo>
                      <a:pt x="526125" y="13440"/>
                      <a:pt x="556260" y="24784"/>
                      <a:pt x="556260" y="24784"/>
                    </a:cubicBezTo>
                    <a:cubicBezTo>
                      <a:pt x="563880" y="34944"/>
                      <a:pt x="573865" y="43702"/>
                      <a:pt x="579120" y="55264"/>
                    </a:cubicBezTo>
                    <a:cubicBezTo>
                      <a:pt x="586772" y="72098"/>
                      <a:pt x="589047" y="90892"/>
                      <a:pt x="594360" y="108604"/>
                    </a:cubicBezTo>
                    <a:cubicBezTo>
                      <a:pt x="596668" y="116297"/>
                      <a:pt x="599440" y="123844"/>
                      <a:pt x="601980" y="131464"/>
                    </a:cubicBezTo>
                    <a:cubicBezTo>
                      <a:pt x="604520" y="156864"/>
                      <a:pt x="608293" y="182171"/>
                      <a:pt x="609600" y="207664"/>
                    </a:cubicBezTo>
                    <a:cubicBezTo>
                      <a:pt x="613375" y="281271"/>
                      <a:pt x="610340" y="355262"/>
                      <a:pt x="617220" y="428644"/>
                    </a:cubicBezTo>
                    <a:cubicBezTo>
                      <a:pt x="619114" y="448849"/>
                      <a:pt x="643266" y="456699"/>
                      <a:pt x="655320" y="466744"/>
                    </a:cubicBezTo>
                    <a:cubicBezTo>
                      <a:pt x="663599" y="473643"/>
                      <a:pt x="668760" y="484371"/>
                      <a:pt x="678180" y="489604"/>
                    </a:cubicBezTo>
                    <a:cubicBezTo>
                      <a:pt x="692223" y="497406"/>
                      <a:pt x="723900" y="504844"/>
                      <a:pt x="723900" y="504844"/>
                    </a:cubicBezTo>
                    <a:cubicBezTo>
                      <a:pt x="728980" y="405784"/>
                      <a:pt x="732237" y="306614"/>
                      <a:pt x="739140" y="207664"/>
                    </a:cubicBezTo>
                    <a:cubicBezTo>
                      <a:pt x="739869" y="197217"/>
                      <a:pt x="742076" y="186551"/>
                      <a:pt x="746760" y="177184"/>
                    </a:cubicBezTo>
                    <a:cubicBezTo>
                      <a:pt x="754951" y="160801"/>
                      <a:pt x="767080" y="146704"/>
                      <a:pt x="777240" y="131464"/>
                    </a:cubicBezTo>
                    <a:cubicBezTo>
                      <a:pt x="796465" y="102626"/>
                      <a:pt x="786004" y="115080"/>
                      <a:pt x="807720" y="93364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任意多边形 9"/>
            <p:cNvSpPr/>
            <p:nvPr/>
          </p:nvSpPr>
          <p:spPr>
            <a:xfrm>
              <a:off x="5531848" y="4078224"/>
              <a:ext cx="640352" cy="266700"/>
            </a:xfrm>
            <a:custGeom>
              <a:avLst/>
              <a:gdLst>
                <a:gd name="connsiteX0" fmla="*/ 640352 w 640352"/>
                <a:gd name="connsiteY0" fmla="*/ 220980 h 266700"/>
                <a:gd name="connsiteX1" fmla="*/ 602252 w 640352"/>
                <a:gd name="connsiteY1" fmla="*/ 205740 h 266700"/>
                <a:gd name="connsiteX2" fmla="*/ 556532 w 640352"/>
                <a:gd name="connsiteY2" fmla="*/ 160020 h 266700"/>
                <a:gd name="connsiteX3" fmla="*/ 541292 w 640352"/>
                <a:gd name="connsiteY3" fmla="*/ 137160 h 266700"/>
                <a:gd name="connsiteX4" fmla="*/ 518432 w 640352"/>
                <a:gd name="connsiteY4" fmla="*/ 121920 h 266700"/>
                <a:gd name="connsiteX5" fmla="*/ 503192 w 640352"/>
                <a:gd name="connsiteY5" fmla="*/ 99060 h 266700"/>
                <a:gd name="connsiteX6" fmla="*/ 419372 w 640352"/>
                <a:gd name="connsiteY6" fmla="*/ 53340 h 266700"/>
                <a:gd name="connsiteX7" fmla="*/ 312692 w 640352"/>
                <a:gd name="connsiteY7" fmla="*/ 60960 h 266700"/>
                <a:gd name="connsiteX8" fmla="*/ 289832 w 640352"/>
                <a:gd name="connsiteY8" fmla="*/ 68580 h 266700"/>
                <a:gd name="connsiteX9" fmla="*/ 206012 w 640352"/>
                <a:gd name="connsiteY9" fmla="*/ 60960 h 266700"/>
                <a:gd name="connsiteX10" fmla="*/ 167912 w 640352"/>
                <a:gd name="connsiteY10" fmla="*/ 30480 h 266700"/>
                <a:gd name="connsiteX11" fmla="*/ 122192 w 640352"/>
                <a:gd name="connsiteY11" fmla="*/ 15240 h 266700"/>
                <a:gd name="connsiteX12" fmla="*/ 7892 w 640352"/>
                <a:gd name="connsiteY12" fmla="*/ 0 h 266700"/>
                <a:gd name="connsiteX13" fmla="*/ 38372 w 640352"/>
                <a:gd name="connsiteY13" fmla="*/ 160020 h 266700"/>
                <a:gd name="connsiteX14" fmla="*/ 61232 w 640352"/>
                <a:gd name="connsiteY14" fmla="*/ 175260 h 266700"/>
                <a:gd name="connsiteX15" fmla="*/ 76472 w 640352"/>
                <a:gd name="connsiteY15" fmla="*/ 236220 h 266700"/>
                <a:gd name="connsiteX16" fmla="*/ 91712 w 640352"/>
                <a:gd name="connsiteY16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0352" h="266700">
                  <a:moveTo>
                    <a:pt x="640352" y="220980"/>
                  </a:moveTo>
                  <a:cubicBezTo>
                    <a:pt x="627652" y="215900"/>
                    <a:pt x="613314" y="213785"/>
                    <a:pt x="602252" y="205740"/>
                  </a:cubicBezTo>
                  <a:cubicBezTo>
                    <a:pt x="584822" y="193063"/>
                    <a:pt x="568487" y="177953"/>
                    <a:pt x="556532" y="160020"/>
                  </a:cubicBezTo>
                  <a:cubicBezTo>
                    <a:pt x="551452" y="152400"/>
                    <a:pt x="547768" y="143636"/>
                    <a:pt x="541292" y="137160"/>
                  </a:cubicBezTo>
                  <a:cubicBezTo>
                    <a:pt x="534816" y="130684"/>
                    <a:pt x="526052" y="127000"/>
                    <a:pt x="518432" y="121920"/>
                  </a:cubicBezTo>
                  <a:cubicBezTo>
                    <a:pt x="513352" y="114300"/>
                    <a:pt x="510084" y="105091"/>
                    <a:pt x="503192" y="99060"/>
                  </a:cubicBezTo>
                  <a:cubicBezTo>
                    <a:pt x="471135" y="71010"/>
                    <a:pt x="455775" y="67901"/>
                    <a:pt x="419372" y="53340"/>
                  </a:cubicBezTo>
                  <a:cubicBezTo>
                    <a:pt x="383812" y="55880"/>
                    <a:pt x="348098" y="56795"/>
                    <a:pt x="312692" y="60960"/>
                  </a:cubicBezTo>
                  <a:cubicBezTo>
                    <a:pt x="304715" y="61898"/>
                    <a:pt x="297864" y="68580"/>
                    <a:pt x="289832" y="68580"/>
                  </a:cubicBezTo>
                  <a:cubicBezTo>
                    <a:pt x="261777" y="68580"/>
                    <a:pt x="233952" y="63500"/>
                    <a:pt x="206012" y="60960"/>
                  </a:cubicBezTo>
                  <a:cubicBezTo>
                    <a:pt x="122642" y="33170"/>
                    <a:pt x="246694" y="79719"/>
                    <a:pt x="167912" y="30480"/>
                  </a:cubicBezTo>
                  <a:cubicBezTo>
                    <a:pt x="154289" y="21966"/>
                    <a:pt x="138038" y="17881"/>
                    <a:pt x="122192" y="15240"/>
                  </a:cubicBezTo>
                  <a:cubicBezTo>
                    <a:pt x="53784" y="3839"/>
                    <a:pt x="91828" y="9326"/>
                    <a:pt x="7892" y="0"/>
                  </a:cubicBezTo>
                  <a:cubicBezTo>
                    <a:pt x="19762" y="237400"/>
                    <a:pt x="-33349" y="124159"/>
                    <a:pt x="38372" y="160020"/>
                  </a:cubicBezTo>
                  <a:cubicBezTo>
                    <a:pt x="46563" y="164116"/>
                    <a:pt x="53612" y="170180"/>
                    <a:pt x="61232" y="175260"/>
                  </a:cubicBezTo>
                  <a:cubicBezTo>
                    <a:pt x="64130" y="189751"/>
                    <a:pt x="68662" y="220599"/>
                    <a:pt x="76472" y="236220"/>
                  </a:cubicBezTo>
                  <a:cubicBezTo>
                    <a:pt x="93121" y="269518"/>
                    <a:pt x="91712" y="247613"/>
                    <a:pt x="91712" y="266700"/>
                  </a:cubicBezTo>
                </a:path>
              </a:pathLst>
            </a:custGeom>
            <a:noFill/>
            <a:ln>
              <a:solidFill>
                <a:srgbClr val="3205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04" y="3349620"/>
            <a:ext cx="3812433" cy="3237374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8866920" y="6408423"/>
            <a:ext cx="2760" cy="364854"/>
            <a:chOff x="8638540" y="5083446"/>
            <a:chExt cx="2760" cy="364854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8638540" y="5085986"/>
              <a:ext cx="2540" cy="36000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8641300" y="5083446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638540" y="5394300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38540" y="5316588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638540" y="5238874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8638540" y="5161160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9007371" y="6408423"/>
            <a:ext cx="2760" cy="364854"/>
            <a:chOff x="8638540" y="5083446"/>
            <a:chExt cx="2760" cy="364854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8638540" y="5085986"/>
              <a:ext cx="2540" cy="36000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641300" y="5083446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38540" y="5394300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638540" y="5316588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638540" y="5238874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638540" y="5161160"/>
              <a:ext cx="0" cy="54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21B466-2491-4EE4-AEDC-AC50203AEBC7}"/>
              </a:ext>
            </a:extLst>
          </p:cNvPr>
          <p:cNvGrpSpPr/>
          <p:nvPr/>
        </p:nvGrpSpPr>
        <p:grpSpPr>
          <a:xfrm>
            <a:off x="4376223" y="3460044"/>
            <a:ext cx="3583730" cy="3099654"/>
            <a:chOff x="4376223" y="3460044"/>
            <a:chExt cx="3583730" cy="3099654"/>
          </a:xfrm>
        </p:grpSpPr>
        <p:grpSp>
          <p:nvGrpSpPr>
            <p:cNvPr id="32" name="组合 31"/>
            <p:cNvGrpSpPr/>
            <p:nvPr/>
          </p:nvGrpSpPr>
          <p:grpSpPr>
            <a:xfrm>
              <a:off x="6178203" y="3576519"/>
              <a:ext cx="2760" cy="364854"/>
              <a:chOff x="8638540" y="5083446"/>
              <a:chExt cx="2760" cy="364854"/>
            </a:xfrm>
          </p:grpSpPr>
          <p:cxnSp>
            <p:nvCxnSpPr>
              <p:cNvPr id="33" name="直接连接符 32"/>
              <p:cNvCxnSpPr/>
              <p:nvPr/>
            </p:nvCxnSpPr>
            <p:spPr>
              <a:xfrm flipH="1">
                <a:off x="8638540" y="5085986"/>
                <a:ext cx="2540" cy="36000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8641300" y="5083446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8638540" y="539430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8638540" y="5316588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8638540" y="5238874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8638540" y="516116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7553452" y="3576519"/>
              <a:ext cx="2760" cy="364854"/>
              <a:chOff x="8638540" y="5083446"/>
              <a:chExt cx="2760" cy="364854"/>
            </a:xfrm>
          </p:grpSpPr>
          <p:cxnSp>
            <p:nvCxnSpPr>
              <p:cNvPr id="40" name="直接连接符 39"/>
              <p:cNvCxnSpPr/>
              <p:nvPr/>
            </p:nvCxnSpPr>
            <p:spPr>
              <a:xfrm flipH="1">
                <a:off x="8638540" y="5085986"/>
                <a:ext cx="2540" cy="36000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8641300" y="5083446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8638540" y="539430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8638540" y="5316588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8638540" y="5238874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8638540" y="516116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组合 59"/>
            <p:cNvGrpSpPr/>
            <p:nvPr/>
          </p:nvGrpSpPr>
          <p:grpSpPr>
            <a:xfrm>
              <a:off x="6815836" y="5179314"/>
              <a:ext cx="2760" cy="364854"/>
              <a:chOff x="8638540" y="5083446"/>
              <a:chExt cx="2760" cy="364854"/>
            </a:xfrm>
          </p:grpSpPr>
          <p:cxnSp>
            <p:nvCxnSpPr>
              <p:cNvPr id="61" name="直接连接符 60"/>
              <p:cNvCxnSpPr/>
              <p:nvPr/>
            </p:nvCxnSpPr>
            <p:spPr>
              <a:xfrm flipH="1">
                <a:off x="8638540" y="5085986"/>
                <a:ext cx="2540" cy="36000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8641300" y="5083446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8638540" y="539430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8638540" y="5316588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8638540" y="5238874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8638540" y="516116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5169916" y="5176287"/>
              <a:ext cx="2760" cy="364854"/>
              <a:chOff x="8638540" y="5083446"/>
              <a:chExt cx="2760" cy="364854"/>
            </a:xfrm>
          </p:grpSpPr>
          <p:cxnSp>
            <p:nvCxnSpPr>
              <p:cNvPr id="68" name="直接连接符 67"/>
              <p:cNvCxnSpPr/>
              <p:nvPr/>
            </p:nvCxnSpPr>
            <p:spPr>
              <a:xfrm flipH="1">
                <a:off x="8638540" y="5085986"/>
                <a:ext cx="2540" cy="36000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8641300" y="5083446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8638540" y="539430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8638540" y="5316588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8638540" y="5238874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8638540" y="516116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5078476" y="3576520"/>
              <a:ext cx="2760" cy="364854"/>
              <a:chOff x="8638540" y="5083446"/>
              <a:chExt cx="2760" cy="364854"/>
            </a:xfrm>
          </p:grpSpPr>
          <p:cxnSp>
            <p:nvCxnSpPr>
              <p:cNvPr id="75" name="直接连接符 74"/>
              <p:cNvCxnSpPr/>
              <p:nvPr/>
            </p:nvCxnSpPr>
            <p:spPr>
              <a:xfrm flipH="1">
                <a:off x="8638540" y="5085986"/>
                <a:ext cx="2540" cy="360000"/>
              </a:xfrm>
              <a:prstGeom prst="line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8641300" y="5083446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8638540" y="539430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>
                <a:off x="8638540" y="5316588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>
                <a:off x="8638540" y="5238874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8638540" y="5161160"/>
                <a:ext cx="0" cy="54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组合 95"/>
            <p:cNvGrpSpPr/>
            <p:nvPr/>
          </p:nvGrpSpPr>
          <p:grpSpPr>
            <a:xfrm>
              <a:off x="5370555" y="3460044"/>
              <a:ext cx="699459" cy="597806"/>
              <a:chOff x="3073364" y="2926081"/>
              <a:chExt cx="699459" cy="597806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3133725" y="2926081"/>
                <a:ext cx="578739" cy="597806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8" name="组合 97"/>
              <p:cNvGrpSpPr/>
              <p:nvPr/>
            </p:nvGrpSpPr>
            <p:grpSpPr>
              <a:xfrm>
                <a:off x="3073364" y="3164780"/>
                <a:ext cx="699459" cy="120407"/>
                <a:chOff x="5352526" y="3693620"/>
                <a:chExt cx="699459" cy="120407"/>
              </a:xfrm>
            </p:grpSpPr>
            <p:sp>
              <p:nvSpPr>
                <p:cNvPr id="99" name="椭圆 98"/>
                <p:cNvSpPr/>
                <p:nvPr/>
              </p:nvSpPr>
              <p:spPr>
                <a:xfrm>
                  <a:off x="5943906" y="3693620"/>
                  <a:ext cx="108079" cy="110161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>
                  <a:off x="5352526" y="3703866"/>
                  <a:ext cx="108079" cy="110161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07" name="组合 106"/>
            <p:cNvGrpSpPr/>
            <p:nvPr/>
          </p:nvGrpSpPr>
          <p:grpSpPr>
            <a:xfrm>
              <a:off x="6553315" y="3460044"/>
              <a:ext cx="699459" cy="597806"/>
              <a:chOff x="3073364" y="2926081"/>
              <a:chExt cx="699459" cy="597806"/>
            </a:xfrm>
          </p:grpSpPr>
          <p:sp>
            <p:nvSpPr>
              <p:cNvPr id="108" name="矩形 107"/>
              <p:cNvSpPr/>
              <p:nvPr/>
            </p:nvSpPr>
            <p:spPr>
              <a:xfrm>
                <a:off x="3133725" y="2926081"/>
                <a:ext cx="578739" cy="597806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9" name="组合 108"/>
              <p:cNvGrpSpPr/>
              <p:nvPr/>
            </p:nvGrpSpPr>
            <p:grpSpPr>
              <a:xfrm>
                <a:off x="3073364" y="3164780"/>
                <a:ext cx="699459" cy="120407"/>
                <a:chOff x="5352526" y="3693620"/>
                <a:chExt cx="699459" cy="120407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5943906" y="3693620"/>
                  <a:ext cx="108079" cy="110161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5352526" y="3703866"/>
                  <a:ext cx="108079" cy="110161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12" name="组合 111"/>
            <p:cNvGrpSpPr/>
            <p:nvPr/>
          </p:nvGrpSpPr>
          <p:grpSpPr>
            <a:xfrm>
              <a:off x="5690338" y="5099768"/>
              <a:ext cx="699459" cy="597806"/>
              <a:chOff x="3073364" y="2926081"/>
              <a:chExt cx="699459" cy="597806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3133725" y="2926081"/>
                <a:ext cx="578739" cy="597806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4" name="组合 113"/>
              <p:cNvGrpSpPr/>
              <p:nvPr/>
            </p:nvGrpSpPr>
            <p:grpSpPr>
              <a:xfrm>
                <a:off x="3073364" y="3164780"/>
                <a:ext cx="699459" cy="120407"/>
                <a:chOff x="5352526" y="3693620"/>
                <a:chExt cx="699459" cy="120407"/>
              </a:xfrm>
            </p:grpSpPr>
            <p:sp>
              <p:nvSpPr>
                <p:cNvPr id="115" name="椭圆 114"/>
                <p:cNvSpPr/>
                <p:nvPr/>
              </p:nvSpPr>
              <p:spPr>
                <a:xfrm>
                  <a:off x="5943906" y="3693620"/>
                  <a:ext cx="108079" cy="110161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>
                  <a:off x="5352526" y="3703866"/>
                  <a:ext cx="108079" cy="110161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17" name="组合 116"/>
            <p:cNvGrpSpPr/>
            <p:nvPr/>
          </p:nvGrpSpPr>
          <p:grpSpPr>
            <a:xfrm>
              <a:off x="5370554" y="5802959"/>
              <a:ext cx="903691" cy="756739"/>
              <a:chOff x="3073364" y="2926081"/>
              <a:chExt cx="671649" cy="597806"/>
            </a:xfrm>
          </p:grpSpPr>
          <p:sp>
            <p:nvSpPr>
              <p:cNvPr id="118" name="矩形 117"/>
              <p:cNvSpPr/>
              <p:nvPr/>
            </p:nvSpPr>
            <p:spPr>
              <a:xfrm>
                <a:off x="3133725" y="2926081"/>
                <a:ext cx="578739" cy="597806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9" name="组合 118"/>
              <p:cNvGrpSpPr/>
              <p:nvPr/>
            </p:nvGrpSpPr>
            <p:grpSpPr>
              <a:xfrm>
                <a:off x="3073364" y="3164780"/>
                <a:ext cx="671649" cy="95564"/>
                <a:chOff x="5352526" y="3693620"/>
                <a:chExt cx="671649" cy="95564"/>
              </a:xfrm>
            </p:grpSpPr>
            <p:sp>
              <p:nvSpPr>
                <p:cNvPr id="120" name="椭圆 119"/>
                <p:cNvSpPr/>
                <p:nvPr/>
              </p:nvSpPr>
              <p:spPr>
                <a:xfrm>
                  <a:off x="5943906" y="3693620"/>
                  <a:ext cx="80269" cy="8531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>
                  <a:off x="5352526" y="3703866"/>
                  <a:ext cx="80269" cy="8531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22" name="组合 121"/>
            <p:cNvGrpSpPr/>
            <p:nvPr/>
          </p:nvGrpSpPr>
          <p:grpSpPr>
            <a:xfrm rot="16200000">
              <a:off x="4339922" y="3936606"/>
              <a:ext cx="938098" cy="865496"/>
              <a:chOff x="3103107" y="2926081"/>
              <a:chExt cx="653917" cy="597806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3133725" y="2926081"/>
                <a:ext cx="578739" cy="597806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4" name="组合 123"/>
              <p:cNvGrpSpPr/>
              <p:nvPr/>
            </p:nvGrpSpPr>
            <p:grpSpPr>
              <a:xfrm>
                <a:off x="3103107" y="3164780"/>
                <a:ext cx="653917" cy="84842"/>
                <a:chOff x="5382269" y="3693620"/>
                <a:chExt cx="653917" cy="84842"/>
              </a:xfrm>
            </p:grpSpPr>
            <p:sp>
              <p:nvSpPr>
                <p:cNvPr id="125" name="椭圆 124"/>
                <p:cNvSpPr/>
                <p:nvPr/>
              </p:nvSpPr>
              <p:spPr>
                <a:xfrm>
                  <a:off x="5960903" y="3693620"/>
                  <a:ext cx="75283" cy="7459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>
                  <a:off x="5382269" y="3703866"/>
                  <a:ext cx="75283" cy="7459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27" name="组合 126"/>
            <p:cNvGrpSpPr/>
            <p:nvPr/>
          </p:nvGrpSpPr>
          <p:grpSpPr>
            <a:xfrm>
              <a:off x="6900449" y="4443131"/>
              <a:ext cx="1059504" cy="1495232"/>
              <a:chOff x="3091025" y="2547786"/>
              <a:chExt cx="613958" cy="902999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3126244" y="2580915"/>
                <a:ext cx="578739" cy="869870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9" name="组合 128"/>
              <p:cNvGrpSpPr/>
              <p:nvPr/>
            </p:nvGrpSpPr>
            <p:grpSpPr>
              <a:xfrm>
                <a:off x="3091025" y="2547786"/>
                <a:ext cx="558260" cy="589743"/>
                <a:chOff x="5370187" y="3076626"/>
                <a:chExt cx="558260" cy="589743"/>
              </a:xfrm>
            </p:grpSpPr>
            <p:sp>
              <p:nvSpPr>
                <p:cNvPr id="130" name="椭圆 129"/>
                <p:cNvSpPr/>
                <p:nvPr/>
              </p:nvSpPr>
              <p:spPr>
                <a:xfrm>
                  <a:off x="5853956" y="3076626"/>
                  <a:ext cx="74491" cy="78268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椭圆 130"/>
                <p:cNvSpPr/>
                <p:nvPr/>
              </p:nvSpPr>
              <p:spPr>
                <a:xfrm>
                  <a:off x="5370187" y="3597106"/>
                  <a:ext cx="68684" cy="69263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82" name="直接连接符 81"/>
            <p:cNvCxnSpPr/>
            <p:nvPr/>
          </p:nvCxnSpPr>
          <p:spPr>
            <a:xfrm>
              <a:off x="6177983" y="3677837"/>
              <a:ext cx="431298" cy="862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V="1">
              <a:off x="6042405" y="3761755"/>
              <a:ext cx="132392" cy="23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V="1">
              <a:off x="7196810" y="3757605"/>
              <a:ext cx="354103" cy="23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>
              <a:endCxn id="130" idx="1"/>
            </p:cNvCxnSpPr>
            <p:nvPr/>
          </p:nvCxnSpPr>
          <p:spPr>
            <a:xfrm>
              <a:off x="7527955" y="3907799"/>
              <a:ext cx="226157" cy="5543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V="1">
              <a:off x="6815328" y="5358715"/>
              <a:ext cx="145053" cy="301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V="1">
              <a:off x="6364638" y="5294073"/>
              <a:ext cx="434663" cy="9067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5166471" y="5370002"/>
              <a:ext cx="578928" cy="2687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>
              <a:stCxn id="126" idx="2"/>
            </p:cNvCxnSpPr>
            <p:nvPr/>
          </p:nvCxnSpPr>
          <p:spPr>
            <a:xfrm>
              <a:off x="4790643" y="4838403"/>
              <a:ext cx="384353" cy="45388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>
              <a:off x="5186898" y="5511827"/>
              <a:ext cx="255587" cy="677708"/>
            </a:xfrm>
            <a:prstGeom prst="line">
              <a:avLst/>
            </a:prstGeom>
            <a:ln w="38100">
              <a:solidFill>
                <a:srgbClr val="320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H="1">
              <a:off x="6216658" y="5458874"/>
              <a:ext cx="586386" cy="700245"/>
            </a:xfrm>
            <a:prstGeom prst="line">
              <a:avLst/>
            </a:prstGeom>
            <a:ln w="38100">
              <a:solidFill>
                <a:srgbClr val="320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V="1">
              <a:off x="5095376" y="3751509"/>
              <a:ext cx="312629" cy="72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25" idx="6"/>
            </p:cNvCxnSpPr>
            <p:nvPr/>
          </p:nvCxnSpPr>
          <p:spPr>
            <a:xfrm flipV="1">
              <a:off x="4775809" y="3847088"/>
              <a:ext cx="298272" cy="532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10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731" y="-155735"/>
            <a:ext cx="7886700" cy="1325563"/>
          </a:xfrm>
        </p:spPr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1" r="37842" b="7409"/>
          <a:stretch/>
        </p:blipFill>
        <p:spPr>
          <a:xfrm>
            <a:off x="3613231" y="944251"/>
            <a:ext cx="4373301" cy="3588151"/>
          </a:xfrm>
        </p:spPr>
      </p:pic>
      <p:sp>
        <p:nvSpPr>
          <p:cNvPr id="5" name="文本框 4"/>
          <p:cNvSpPr txBox="1"/>
          <p:nvPr/>
        </p:nvSpPr>
        <p:spPr>
          <a:xfrm>
            <a:off x="2245489" y="2030441"/>
            <a:ext cx="125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连接干电池盒（</a:t>
            </a:r>
            <a:r>
              <a:rPr lang="en-US" altLang="zh-CN" sz="2000" b="1" dirty="0">
                <a:latin typeface="+mn-ea"/>
              </a:rPr>
              <a:t>3V)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0031" y="5032225"/>
            <a:ext cx="8002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 这是最简单的电路，两节干电池为一个发光二极管供电。电源引至电源总线，发光二极管引脚连接至不同行，用短跳线进行了连接。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5567423" y="2050410"/>
            <a:ext cx="1504709" cy="937816"/>
          </a:xfrm>
          <a:custGeom>
            <a:avLst/>
            <a:gdLst>
              <a:gd name="connsiteX0" fmla="*/ 104172 w 1504709"/>
              <a:gd name="connsiteY0" fmla="*/ 21458 h 937816"/>
              <a:gd name="connsiteX1" fmla="*/ 335666 w 1504709"/>
              <a:gd name="connsiteY1" fmla="*/ 33033 h 937816"/>
              <a:gd name="connsiteX2" fmla="*/ 347240 w 1504709"/>
              <a:gd name="connsiteY2" fmla="*/ 507595 h 937816"/>
              <a:gd name="connsiteX3" fmla="*/ 381964 w 1504709"/>
              <a:gd name="connsiteY3" fmla="*/ 727514 h 937816"/>
              <a:gd name="connsiteX4" fmla="*/ 370390 w 1504709"/>
              <a:gd name="connsiteY4" fmla="*/ 808537 h 937816"/>
              <a:gd name="connsiteX5" fmla="*/ 347240 w 1504709"/>
              <a:gd name="connsiteY5" fmla="*/ 843261 h 937816"/>
              <a:gd name="connsiteX6" fmla="*/ 335666 w 1504709"/>
              <a:gd name="connsiteY6" fmla="*/ 877985 h 937816"/>
              <a:gd name="connsiteX7" fmla="*/ 347240 w 1504709"/>
              <a:gd name="connsiteY7" fmla="*/ 935858 h 937816"/>
              <a:gd name="connsiteX8" fmla="*/ 497711 w 1504709"/>
              <a:gd name="connsiteY8" fmla="*/ 912709 h 937816"/>
              <a:gd name="connsiteX9" fmla="*/ 532435 w 1504709"/>
              <a:gd name="connsiteY9" fmla="*/ 901134 h 937816"/>
              <a:gd name="connsiteX10" fmla="*/ 1504709 w 1504709"/>
              <a:gd name="connsiteY10" fmla="*/ 889560 h 937816"/>
              <a:gd name="connsiteX11" fmla="*/ 1481559 w 1504709"/>
              <a:gd name="connsiteY11" fmla="*/ 785387 h 937816"/>
              <a:gd name="connsiteX12" fmla="*/ 1469985 w 1504709"/>
              <a:gd name="connsiteY12" fmla="*/ 750663 h 937816"/>
              <a:gd name="connsiteX13" fmla="*/ 1458410 w 1504709"/>
              <a:gd name="connsiteY13" fmla="*/ 692790 h 937816"/>
              <a:gd name="connsiteX14" fmla="*/ 1469985 w 1504709"/>
              <a:gd name="connsiteY14" fmla="*/ 426572 h 937816"/>
              <a:gd name="connsiteX15" fmla="*/ 1481559 w 1504709"/>
              <a:gd name="connsiteY15" fmla="*/ 391848 h 937816"/>
              <a:gd name="connsiteX16" fmla="*/ 1469985 w 1504709"/>
              <a:gd name="connsiteY16" fmla="*/ 218228 h 937816"/>
              <a:gd name="connsiteX17" fmla="*/ 1446835 w 1504709"/>
              <a:gd name="connsiteY17" fmla="*/ 195079 h 937816"/>
              <a:gd name="connsiteX18" fmla="*/ 1435261 w 1504709"/>
              <a:gd name="connsiteY18" fmla="*/ 137205 h 937816"/>
              <a:gd name="connsiteX19" fmla="*/ 1296364 w 1504709"/>
              <a:gd name="connsiteY19" fmla="*/ 148780 h 937816"/>
              <a:gd name="connsiteX20" fmla="*/ 1180618 w 1504709"/>
              <a:gd name="connsiteY20" fmla="*/ 171929 h 937816"/>
              <a:gd name="connsiteX21" fmla="*/ 1145893 w 1504709"/>
              <a:gd name="connsiteY21" fmla="*/ 183504 h 937816"/>
              <a:gd name="connsiteX22" fmla="*/ 1041721 w 1504709"/>
              <a:gd name="connsiteY22" fmla="*/ 195079 h 937816"/>
              <a:gd name="connsiteX23" fmla="*/ 960699 w 1504709"/>
              <a:gd name="connsiteY23" fmla="*/ 206653 h 937816"/>
              <a:gd name="connsiteX24" fmla="*/ 92597 w 1504709"/>
              <a:gd name="connsiteY24" fmla="*/ 195079 h 937816"/>
              <a:gd name="connsiteX25" fmla="*/ 57873 w 1504709"/>
              <a:gd name="connsiteY25" fmla="*/ 183504 h 937816"/>
              <a:gd name="connsiteX26" fmla="*/ 0 w 1504709"/>
              <a:gd name="connsiteY26" fmla="*/ 183504 h 93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504709" h="937816">
                <a:moveTo>
                  <a:pt x="104172" y="21458"/>
                </a:moveTo>
                <a:cubicBezTo>
                  <a:pt x="181337" y="25316"/>
                  <a:pt x="301114" y="-36071"/>
                  <a:pt x="335666" y="33033"/>
                </a:cubicBezTo>
                <a:cubicBezTo>
                  <a:pt x="406430" y="174562"/>
                  <a:pt x="338923" y="349579"/>
                  <a:pt x="347240" y="507595"/>
                </a:cubicBezTo>
                <a:cubicBezTo>
                  <a:pt x="354947" y="654024"/>
                  <a:pt x="354043" y="643747"/>
                  <a:pt x="381964" y="727514"/>
                </a:cubicBezTo>
                <a:cubicBezTo>
                  <a:pt x="378106" y="754522"/>
                  <a:pt x="378229" y="782406"/>
                  <a:pt x="370390" y="808537"/>
                </a:cubicBezTo>
                <a:cubicBezTo>
                  <a:pt x="366393" y="821861"/>
                  <a:pt x="353461" y="830818"/>
                  <a:pt x="347240" y="843261"/>
                </a:cubicBezTo>
                <a:cubicBezTo>
                  <a:pt x="341784" y="854174"/>
                  <a:pt x="339524" y="866410"/>
                  <a:pt x="335666" y="877985"/>
                </a:cubicBezTo>
                <a:cubicBezTo>
                  <a:pt x="339524" y="897276"/>
                  <a:pt x="328974" y="928552"/>
                  <a:pt x="347240" y="935858"/>
                </a:cubicBezTo>
                <a:cubicBezTo>
                  <a:pt x="368620" y="944410"/>
                  <a:pt x="462414" y="922794"/>
                  <a:pt x="497711" y="912709"/>
                </a:cubicBezTo>
                <a:cubicBezTo>
                  <a:pt x="509442" y="909357"/>
                  <a:pt x="520237" y="901414"/>
                  <a:pt x="532435" y="901134"/>
                </a:cubicBezTo>
                <a:cubicBezTo>
                  <a:pt x="856464" y="893685"/>
                  <a:pt x="1180618" y="893418"/>
                  <a:pt x="1504709" y="889560"/>
                </a:cubicBezTo>
                <a:cubicBezTo>
                  <a:pt x="1478654" y="811397"/>
                  <a:pt x="1508717" y="907602"/>
                  <a:pt x="1481559" y="785387"/>
                </a:cubicBezTo>
                <a:cubicBezTo>
                  <a:pt x="1478912" y="773477"/>
                  <a:pt x="1472944" y="762499"/>
                  <a:pt x="1469985" y="750663"/>
                </a:cubicBezTo>
                <a:cubicBezTo>
                  <a:pt x="1465214" y="731577"/>
                  <a:pt x="1462268" y="712081"/>
                  <a:pt x="1458410" y="692790"/>
                </a:cubicBezTo>
                <a:cubicBezTo>
                  <a:pt x="1462268" y="604051"/>
                  <a:pt x="1463173" y="515134"/>
                  <a:pt x="1469985" y="426572"/>
                </a:cubicBezTo>
                <a:cubicBezTo>
                  <a:pt x="1470921" y="414407"/>
                  <a:pt x="1481559" y="404049"/>
                  <a:pt x="1481559" y="391848"/>
                </a:cubicBezTo>
                <a:cubicBezTo>
                  <a:pt x="1481559" y="333846"/>
                  <a:pt x="1480065" y="275347"/>
                  <a:pt x="1469985" y="218228"/>
                </a:cubicBezTo>
                <a:cubicBezTo>
                  <a:pt x="1468089" y="207481"/>
                  <a:pt x="1454552" y="202795"/>
                  <a:pt x="1446835" y="195079"/>
                </a:cubicBezTo>
                <a:cubicBezTo>
                  <a:pt x="1442977" y="175788"/>
                  <a:pt x="1454064" y="142991"/>
                  <a:pt x="1435261" y="137205"/>
                </a:cubicBezTo>
                <a:cubicBezTo>
                  <a:pt x="1390856" y="123542"/>
                  <a:pt x="1342397" y="142503"/>
                  <a:pt x="1296364" y="148780"/>
                </a:cubicBezTo>
                <a:cubicBezTo>
                  <a:pt x="1257379" y="154096"/>
                  <a:pt x="1217945" y="159487"/>
                  <a:pt x="1180618" y="171929"/>
                </a:cubicBezTo>
                <a:cubicBezTo>
                  <a:pt x="1169043" y="175787"/>
                  <a:pt x="1157928" y="181498"/>
                  <a:pt x="1145893" y="183504"/>
                </a:cubicBezTo>
                <a:cubicBezTo>
                  <a:pt x="1111431" y="189248"/>
                  <a:pt x="1076389" y="190746"/>
                  <a:pt x="1041721" y="195079"/>
                </a:cubicBezTo>
                <a:cubicBezTo>
                  <a:pt x="1014650" y="198463"/>
                  <a:pt x="987706" y="202795"/>
                  <a:pt x="960699" y="206653"/>
                </a:cubicBezTo>
                <a:lnTo>
                  <a:pt x="92597" y="195079"/>
                </a:lnTo>
                <a:cubicBezTo>
                  <a:pt x="80400" y="194766"/>
                  <a:pt x="69980" y="185017"/>
                  <a:pt x="57873" y="183504"/>
                </a:cubicBezTo>
                <a:cubicBezTo>
                  <a:pt x="38731" y="181111"/>
                  <a:pt x="19291" y="183504"/>
                  <a:pt x="0" y="18350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0B5840C-2480-42F7-AB30-AD176F0FFB4A}"/>
              </a:ext>
            </a:extLst>
          </p:cNvPr>
          <p:cNvCxnSpPr/>
          <p:nvPr/>
        </p:nvCxnSpPr>
        <p:spPr>
          <a:xfrm flipH="1">
            <a:off x="3179928" y="1289713"/>
            <a:ext cx="433303" cy="740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696250D-86AC-4C19-9E03-5799969D4269}"/>
              </a:ext>
            </a:extLst>
          </p:cNvPr>
          <p:cNvCxnSpPr>
            <a:cxnSpLocks/>
          </p:cNvCxnSpPr>
          <p:nvPr/>
        </p:nvCxnSpPr>
        <p:spPr>
          <a:xfrm flipH="1" flipV="1">
            <a:off x="3059656" y="2838398"/>
            <a:ext cx="553575" cy="49531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667370A7-6BED-4C4B-95A4-B3D3FE191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2" t="40403" r="45244" b="30564"/>
          <a:stretch/>
        </p:blipFill>
        <p:spPr>
          <a:xfrm>
            <a:off x="512358" y="2990205"/>
            <a:ext cx="2667570" cy="154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7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731" y="-155735"/>
            <a:ext cx="7886700" cy="1325563"/>
          </a:xfrm>
        </p:spPr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41915" y="1056824"/>
            <a:ext cx="125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连接干电池盒（</a:t>
            </a:r>
            <a:r>
              <a:rPr lang="en-US" altLang="zh-CN" sz="2000" b="1" dirty="0">
                <a:latin typeface="+mn-ea"/>
              </a:rPr>
              <a:t>3V)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5307" y="4919008"/>
            <a:ext cx="8372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 本电路相对示例</a:t>
            </a:r>
            <a:r>
              <a:rPr lang="en-US" altLang="zh-CN" sz="2000" dirty="0"/>
              <a:t>1</a:t>
            </a:r>
            <a:r>
              <a:rPr lang="zh-CN" altLang="en-US" sz="2000" b="1" dirty="0"/>
              <a:t>增加了一个电阻</a:t>
            </a:r>
            <a:r>
              <a:rPr lang="zh-CN" altLang="en-US" sz="2000" dirty="0"/>
              <a:t>。因为二极管两端电压超过截止电压后电流快速增加，可能导致烧坏，因此添加了一个电阻，用来在电流快速增加时分担电压、限制电流。</a:t>
            </a:r>
            <a:endParaRPr lang="en-US" altLang="zh-CN" sz="2000" dirty="0"/>
          </a:p>
          <a:p>
            <a:r>
              <a:rPr lang="zh-CN" altLang="en-US" sz="2000" dirty="0"/>
              <a:t>         但是，使用限流电阻需要提前经过计算。假如二极管压降为</a:t>
            </a:r>
            <a:r>
              <a:rPr lang="en-US" altLang="zh-CN" sz="2000" dirty="0"/>
              <a:t>1V</a:t>
            </a:r>
            <a:r>
              <a:rPr lang="zh-CN" altLang="en-US" sz="2000" dirty="0"/>
              <a:t>，工作电流</a:t>
            </a:r>
            <a:r>
              <a:rPr lang="en-US" altLang="zh-CN" sz="2000" dirty="0"/>
              <a:t>10mA</a:t>
            </a:r>
            <a:r>
              <a:rPr lang="zh-CN" altLang="en-US" sz="2000" dirty="0"/>
              <a:t>，那么电源</a:t>
            </a:r>
            <a:r>
              <a:rPr lang="en-US" altLang="zh-CN" sz="2000" dirty="0"/>
              <a:t>3V</a:t>
            </a:r>
            <a:r>
              <a:rPr lang="zh-CN" altLang="en-US" sz="2000" dirty="0"/>
              <a:t>时可选用（</a:t>
            </a:r>
            <a:r>
              <a:rPr lang="en-US" altLang="zh-CN" sz="2000" dirty="0"/>
              <a:t>3V-1V</a:t>
            </a:r>
            <a:r>
              <a:rPr lang="zh-CN" altLang="en-US" sz="2000" dirty="0"/>
              <a:t>）</a:t>
            </a:r>
            <a:r>
              <a:rPr lang="en-US" altLang="zh-CN" sz="2000" dirty="0"/>
              <a:t>/0.01A</a:t>
            </a:r>
            <a:r>
              <a:rPr lang="zh-CN" altLang="en-US" sz="2000" dirty="0"/>
              <a:t>即</a:t>
            </a:r>
            <a:r>
              <a:rPr lang="en-US" altLang="zh-CN" sz="2000" dirty="0"/>
              <a:t>200</a:t>
            </a:r>
            <a:r>
              <a:rPr lang="zh-CN" altLang="en-US" sz="2000" dirty="0"/>
              <a:t>Ω、额定电流大于</a:t>
            </a:r>
            <a:r>
              <a:rPr lang="en-US" altLang="zh-CN" sz="2000" dirty="0"/>
              <a:t>10mA</a:t>
            </a:r>
            <a:r>
              <a:rPr lang="zh-CN" altLang="en-US" sz="2000" dirty="0"/>
              <a:t>甚至</a:t>
            </a:r>
            <a:r>
              <a:rPr lang="en-US" altLang="zh-CN" sz="2000" dirty="0"/>
              <a:t>20mA</a:t>
            </a:r>
            <a:r>
              <a:rPr lang="zh-CN" altLang="en-US" sz="2000" dirty="0"/>
              <a:t>的电阻。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8" t="29367" r="37215" b="22870"/>
          <a:stretch/>
        </p:blipFill>
        <p:spPr>
          <a:xfrm>
            <a:off x="2656569" y="698205"/>
            <a:ext cx="5638862" cy="3999494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4109013" y="1111170"/>
            <a:ext cx="3712073" cy="1508378"/>
          </a:xfrm>
          <a:custGeom>
            <a:avLst/>
            <a:gdLst>
              <a:gd name="connsiteX0" fmla="*/ 34724 w 3712073"/>
              <a:gd name="connsiteY0" fmla="*/ 0 h 1508378"/>
              <a:gd name="connsiteX1" fmla="*/ 868101 w 3712073"/>
              <a:gd name="connsiteY1" fmla="*/ 11574 h 1508378"/>
              <a:gd name="connsiteX2" fmla="*/ 995422 w 3712073"/>
              <a:gd name="connsiteY2" fmla="*/ 23149 h 1508378"/>
              <a:gd name="connsiteX3" fmla="*/ 1400536 w 3712073"/>
              <a:gd name="connsiteY3" fmla="*/ 34724 h 1508378"/>
              <a:gd name="connsiteX4" fmla="*/ 2465407 w 3712073"/>
              <a:gd name="connsiteY4" fmla="*/ 57873 h 1508378"/>
              <a:gd name="connsiteX5" fmla="*/ 3518703 w 3712073"/>
              <a:gd name="connsiteY5" fmla="*/ 46298 h 1508378"/>
              <a:gd name="connsiteX6" fmla="*/ 3599726 w 3712073"/>
              <a:gd name="connsiteY6" fmla="*/ 23149 h 1508378"/>
              <a:gd name="connsiteX7" fmla="*/ 3646025 w 3712073"/>
              <a:gd name="connsiteY7" fmla="*/ 11574 h 1508378"/>
              <a:gd name="connsiteX8" fmla="*/ 3669174 w 3712073"/>
              <a:gd name="connsiteY8" fmla="*/ 891250 h 1508378"/>
              <a:gd name="connsiteX9" fmla="*/ 3680749 w 3712073"/>
              <a:gd name="connsiteY9" fmla="*/ 925974 h 1508378"/>
              <a:gd name="connsiteX10" fmla="*/ 3692324 w 3712073"/>
              <a:gd name="connsiteY10" fmla="*/ 1284789 h 1508378"/>
              <a:gd name="connsiteX11" fmla="*/ 3703898 w 3712073"/>
              <a:gd name="connsiteY11" fmla="*/ 1377387 h 1508378"/>
              <a:gd name="connsiteX12" fmla="*/ 3576577 w 3712073"/>
              <a:gd name="connsiteY12" fmla="*/ 1388962 h 1508378"/>
              <a:gd name="connsiteX13" fmla="*/ 3576577 w 3712073"/>
              <a:gd name="connsiteY13" fmla="*/ 1481559 h 1508378"/>
              <a:gd name="connsiteX14" fmla="*/ 3541853 w 3712073"/>
              <a:gd name="connsiteY14" fmla="*/ 1504708 h 1508378"/>
              <a:gd name="connsiteX15" fmla="*/ 2164465 w 3712073"/>
              <a:gd name="connsiteY15" fmla="*/ 1493134 h 1508378"/>
              <a:gd name="connsiteX16" fmla="*/ 416688 w 3712073"/>
              <a:gd name="connsiteY16" fmla="*/ 1493134 h 1508378"/>
              <a:gd name="connsiteX17" fmla="*/ 439838 w 3712073"/>
              <a:gd name="connsiteY17" fmla="*/ 1319514 h 1508378"/>
              <a:gd name="connsiteX18" fmla="*/ 462987 w 3712073"/>
              <a:gd name="connsiteY18" fmla="*/ 1250065 h 1508378"/>
              <a:gd name="connsiteX19" fmla="*/ 451412 w 3712073"/>
              <a:gd name="connsiteY19" fmla="*/ 1169043 h 1508378"/>
              <a:gd name="connsiteX20" fmla="*/ 428263 w 3712073"/>
              <a:gd name="connsiteY20" fmla="*/ 1099595 h 1508378"/>
              <a:gd name="connsiteX21" fmla="*/ 462987 w 3712073"/>
              <a:gd name="connsiteY21" fmla="*/ 1088020 h 1508378"/>
              <a:gd name="connsiteX22" fmla="*/ 1122744 w 3712073"/>
              <a:gd name="connsiteY22" fmla="*/ 1099595 h 1508378"/>
              <a:gd name="connsiteX23" fmla="*/ 2222339 w 3712073"/>
              <a:gd name="connsiteY23" fmla="*/ 1088020 h 1508378"/>
              <a:gd name="connsiteX24" fmla="*/ 2233914 w 3712073"/>
              <a:gd name="connsiteY24" fmla="*/ 1053296 h 1508378"/>
              <a:gd name="connsiteX25" fmla="*/ 2199190 w 3712073"/>
              <a:gd name="connsiteY25" fmla="*/ 821802 h 1508378"/>
              <a:gd name="connsiteX26" fmla="*/ 2176040 w 3712073"/>
              <a:gd name="connsiteY26" fmla="*/ 752354 h 1508378"/>
              <a:gd name="connsiteX27" fmla="*/ 2164465 w 3712073"/>
              <a:gd name="connsiteY27" fmla="*/ 173620 h 1508378"/>
              <a:gd name="connsiteX28" fmla="*/ 1747777 w 3712073"/>
              <a:gd name="connsiteY28" fmla="*/ 162045 h 1508378"/>
              <a:gd name="connsiteX29" fmla="*/ 115746 w 3712073"/>
              <a:gd name="connsiteY29" fmla="*/ 162045 h 1508378"/>
              <a:gd name="connsiteX30" fmla="*/ 81022 w 3712073"/>
              <a:gd name="connsiteY30" fmla="*/ 185195 h 1508378"/>
              <a:gd name="connsiteX31" fmla="*/ 0 w 3712073"/>
              <a:gd name="connsiteY31" fmla="*/ 219919 h 1508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12073" h="1508378">
                <a:moveTo>
                  <a:pt x="34724" y="0"/>
                </a:moveTo>
                <a:lnTo>
                  <a:pt x="868101" y="11574"/>
                </a:lnTo>
                <a:cubicBezTo>
                  <a:pt x="910704" y="12601"/>
                  <a:pt x="952847" y="21298"/>
                  <a:pt x="995422" y="23149"/>
                </a:cubicBezTo>
                <a:cubicBezTo>
                  <a:pt x="1130388" y="29017"/>
                  <a:pt x="1265492" y="31074"/>
                  <a:pt x="1400536" y="34724"/>
                </a:cubicBezTo>
                <a:lnTo>
                  <a:pt x="2465407" y="57873"/>
                </a:lnTo>
                <a:lnTo>
                  <a:pt x="3518703" y="46298"/>
                </a:lnTo>
                <a:cubicBezTo>
                  <a:pt x="3546778" y="45439"/>
                  <a:pt x="3572627" y="30539"/>
                  <a:pt x="3599726" y="23149"/>
                </a:cubicBezTo>
                <a:cubicBezTo>
                  <a:pt x="3615073" y="18963"/>
                  <a:pt x="3630592" y="15432"/>
                  <a:pt x="3646025" y="11574"/>
                </a:cubicBezTo>
                <a:cubicBezTo>
                  <a:pt x="3747185" y="315045"/>
                  <a:pt x="3645691" y="-1127"/>
                  <a:pt x="3669174" y="891250"/>
                </a:cubicBezTo>
                <a:cubicBezTo>
                  <a:pt x="3669495" y="903447"/>
                  <a:pt x="3676891" y="914399"/>
                  <a:pt x="3680749" y="925974"/>
                </a:cubicBezTo>
                <a:cubicBezTo>
                  <a:pt x="3684607" y="1045579"/>
                  <a:pt x="3686195" y="1165279"/>
                  <a:pt x="3692324" y="1284789"/>
                </a:cubicBezTo>
                <a:cubicBezTo>
                  <a:pt x="3693917" y="1315854"/>
                  <a:pt x="3727019" y="1356578"/>
                  <a:pt x="3703898" y="1377387"/>
                </a:cubicBezTo>
                <a:cubicBezTo>
                  <a:pt x="3672222" y="1405895"/>
                  <a:pt x="3619017" y="1385104"/>
                  <a:pt x="3576577" y="1388962"/>
                </a:cubicBezTo>
                <a:cubicBezTo>
                  <a:pt x="3588446" y="1424569"/>
                  <a:pt x="3600102" y="1440392"/>
                  <a:pt x="3576577" y="1481559"/>
                </a:cubicBezTo>
                <a:cubicBezTo>
                  <a:pt x="3569675" y="1493637"/>
                  <a:pt x="3553428" y="1496992"/>
                  <a:pt x="3541853" y="1504708"/>
                </a:cubicBezTo>
                <a:lnTo>
                  <a:pt x="2164465" y="1493134"/>
                </a:lnTo>
                <a:cubicBezTo>
                  <a:pt x="306499" y="1493134"/>
                  <a:pt x="1239919" y="1527433"/>
                  <a:pt x="416688" y="1493134"/>
                </a:cubicBezTo>
                <a:cubicBezTo>
                  <a:pt x="449566" y="1394503"/>
                  <a:pt x="402076" y="1546088"/>
                  <a:pt x="439838" y="1319514"/>
                </a:cubicBezTo>
                <a:cubicBezTo>
                  <a:pt x="443850" y="1295444"/>
                  <a:pt x="462987" y="1250065"/>
                  <a:pt x="462987" y="1250065"/>
                </a:cubicBezTo>
                <a:cubicBezTo>
                  <a:pt x="459129" y="1223058"/>
                  <a:pt x="457547" y="1195626"/>
                  <a:pt x="451412" y="1169043"/>
                </a:cubicBezTo>
                <a:cubicBezTo>
                  <a:pt x="445925" y="1145266"/>
                  <a:pt x="428263" y="1099595"/>
                  <a:pt x="428263" y="1099595"/>
                </a:cubicBezTo>
                <a:cubicBezTo>
                  <a:pt x="439838" y="1095737"/>
                  <a:pt x="451077" y="1090667"/>
                  <a:pt x="462987" y="1088020"/>
                </a:cubicBezTo>
                <a:cubicBezTo>
                  <a:pt x="670642" y="1041873"/>
                  <a:pt x="979155" y="1093964"/>
                  <a:pt x="1122744" y="1099595"/>
                </a:cubicBezTo>
                <a:lnTo>
                  <a:pt x="2222339" y="1088020"/>
                </a:lnTo>
                <a:cubicBezTo>
                  <a:pt x="2234529" y="1087512"/>
                  <a:pt x="2233914" y="1065497"/>
                  <a:pt x="2233914" y="1053296"/>
                </a:cubicBezTo>
                <a:cubicBezTo>
                  <a:pt x="2233914" y="846237"/>
                  <a:pt x="2269610" y="892225"/>
                  <a:pt x="2199190" y="821802"/>
                </a:cubicBezTo>
                <a:cubicBezTo>
                  <a:pt x="2191473" y="798653"/>
                  <a:pt x="2176528" y="776751"/>
                  <a:pt x="2176040" y="752354"/>
                </a:cubicBezTo>
                <a:cubicBezTo>
                  <a:pt x="2172182" y="559443"/>
                  <a:pt x="2277770" y="329798"/>
                  <a:pt x="2164465" y="173620"/>
                </a:cubicBezTo>
                <a:cubicBezTo>
                  <a:pt x="2082870" y="61151"/>
                  <a:pt x="1886673" y="165903"/>
                  <a:pt x="1747777" y="162045"/>
                </a:cubicBezTo>
                <a:cubicBezTo>
                  <a:pt x="1138153" y="106628"/>
                  <a:pt x="1460353" y="131716"/>
                  <a:pt x="115746" y="162045"/>
                </a:cubicBezTo>
                <a:cubicBezTo>
                  <a:pt x="101838" y="162359"/>
                  <a:pt x="93734" y="179545"/>
                  <a:pt x="81022" y="185195"/>
                </a:cubicBezTo>
                <a:cubicBezTo>
                  <a:pt x="-8526" y="224994"/>
                  <a:pt x="32165" y="187752"/>
                  <a:pt x="0" y="219919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76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731" y="-155735"/>
            <a:ext cx="7886700" cy="1325563"/>
          </a:xfrm>
        </p:spPr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8731" y="5402786"/>
            <a:ext cx="837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 本电路相对示例</a:t>
            </a:r>
            <a:r>
              <a:rPr lang="en-US" altLang="zh-CN" sz="2400" dirty="0"/>
              <a:t>2</a:t>
            </a:r>
            <a:r>
              <a:rPr lang="zh-CN" altLang="en-US" sz="2400" b="1" dirty="0"/>
              <a:t>增加了一个电压表（万用变直流电压档）</a:t>
            </a:r>
            <a:r>
              <a:rPr lang="zh-CN" altLang="en-US" sz="2400" dirty="0"/>
              <a:t>，电压表用香蕉线和插针转换头连接到面包板上。</a:t>
            </a:r>
            <a:endParaRPr lang="en-US" altLang="zh-CN" sz="2400" dirty="0"/>
          </a:p>
          <a:p>
            <a:r>
              <a:rPr lang="zh-CN" altLang="en-US" sz="2400" dirty="0"/>
              <a:t>        注意，万用表提前选择合适的插孔和档位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29193" y="-394624"/>
            <a:ext cx="4247186" cy="56629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AA3121-A243-4411-B6DC-9226FF2CE7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8889" r="18592"/>
          <a:stretch/>
        </p:blipFill>
        <p:spPr>
          <a:xfrm>
            <a:off x="740714" y="2012188"/>
            <a:ext cx="1411658" cy="27045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87ABD2-9A76-4997-8F33-C1FE86CB84A4}"/>
              </a:ext>
            </a:extLst>
          </p:cNvPr>
          <p:cNvSpPr txBox="1"/>
          <p:nvPr/>
        </p:nvSpPr>
        <p:spPr>
          <a:xfrm>
            <a:off x="565839" y="47124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3205D9"/>
                </a:solidFill>
              </a:rPr>
              <a:t>本实验使用的</a:t>
            </a:r>
            <a:endParaRPr lang="en-US" altLang="zh-CN" sz="1600" dirty="0">
              <a:solidFill>
                <a:srgbClr val="3205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3205D9"/>
                </a:solidFill>
              </a:rPr>
              <a:t>香蕉转插针转换头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64875" y="1069815"/>
            <a:ext cx="125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连接干电池盒（</a:t>
            </a:r>
            <a:r>
              <a:rPr lang="en-US" altLang="zh-CN" sz="2000" b="1" dirty="0">
                <a:latin typeface="+mn-ea"/>
              </a:rPr>
              <a:t>3V)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030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731" y="-155735"/>
            <a:ext cx="7886700" cy="1325563"/>
          </a:xfrm>
        </p:spPr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91755" y="1855384"/>
            <a:ext cx="125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连接干电池盒（</a:t>
            </a:r>
            <a:r>
              <a:rPr lang="en-US" altLang="zh-CN" sz="2000" b="1" dirty="0">
                <a:latin typeface="+mn-ea"/>
              </a:rPr>
              <a:t>3V)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8731" y="4770650"/>
            <a:ext cx="8372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 本电路相对示例</a:t>
            </a:r>
            <a:r>
              <a:rPr lang="en-US" altLang="zh-CN" sz="2400" dirty="0"/>
              <a:t>3</a:t>
            </a:r>
            <a:r>
              <a:rPr lang="zh-CN" altLang="en-US" sz="2400" b="1" dirty="0"/>
              <a:t>增加了一个可调电阻（</a:t>
            </a:r>
            <a:r>
              <a:rPr lang="en-US" altLang="zh-CN" sz="2400" b="1" dirty="0"/>
              <a:t>0~2.2</a:t>
            </a:r>
            <a:r>
              <a:rPr lang="zh-CN" altLang="en-US" sz="2400" b="1" dirty="0"/>
              <a:t>千欧姆）它和滑动变阻器的功能相同</a:t>
            </a:r>
            <a:r>
              <a:rPr lang="zh-CN" altLang="en-US" sz="2400" dirty="0"/>
              <a:t>。这里使用的是制流模式（另一种是分压模式）。</a:t>
            </a:r>
            <a:r>
              <a:rPr lang="zh-CN" altLang="en-US" sz="2400" dirty="0">
                <a:solidFill>
                  <a:srgbClr val="FF0000"/>
                </a:solidFill>
              </a:rPr>
              <a:t>为了保护发光二极管，我们先将电阻调至最大后接通电源，</a:t>
            </a:r>
            <a:r>
              <a:rPr lang="zh-CN" altLang="en-US" sz="2400" dirty="0"/>
              <a:t>然后降低阻值来增加发光二极管两端电压，观察亮度随电压的变化。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1" b="18439"/>
          <a:stretch/>
        </p:blipFill>
        <p:spPr>
          <a:xfrm rot="16200000">
            <a:off x="3785645" y="-330963"/>
            <a:ext cx="4397656" cy="55934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1" y="3483980"/>
            <a:ext cx="2688298" cy="11806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8021" y="34806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可调电阻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76325" y="5070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可调电阻</a:t>
            </a:r>
          </a:p>
        </p:txBody>
      </p:sp>
    </p:spTree>
    <p:extLst>
      <p:ext uri="{BB962C8B-B14F-4D97-AF65-F5344CB8AC3E}">
        <p14:creationId xmlns:p14="http://schemas.microsoft.com/office/powerpoint/2010/main" val="36554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3215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736"/>
            <a:ext cx="7886700" cy="4860227"/>
          </a:xfrm>
        </p:spPr>
        <p:txBody>
          <a:bodyPr/>
          <a:lstStyle/>
          <a:p>
            <a:r>
              <a:rPr lang="zh-CN" altLang="en-US" dirty="0"/>
              <a:t>相关资料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、数字万用表的使用（</a:t>
            </a:r>
            <a:r>
              <a:rPr lang="en-US" altLang="zh-CN" dirty="0"/>
              <a:t>Fluke 17B+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、认识几种电子元器件</a:t>
            </a:r>
          </a:p>
        </p:txBody>
      </p:sp>
    </p:spTree>
    <p:extLst>
      <p:ext uri="{BB962C8B-B14F-4D97-AF65-F5344CB8AC3E}">
        <p14:creationId xmlns:p14="http://schemas.microsoft.com/office/powerpoint/2010/main" val="806614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</TotalTime>
  <Words>982</Words>
  <Application>Microsoft Office PowerPoint</Application>
  <PresentationFormat>全屏显示(4:3)</PresentationFormat>
  <Paragraphs>60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黑体</vt:lpstr>
      <vt:lpstr>楷体</vt:lpstr>
      <vt:lpstr>Arial</vt:lpstr>
      <vt:lpstr>Calibri</vt:lpstr>
      <vt:lpstr>Calibri Light</vt:lpstr>
      <vt:lpstr>Office 主题​​</vt:lpstr>
      <vt:lpstr>《基础物理实验》一些电学基础实验 面包板的使用</vt:lpstr>
      <vt:lpstr>PowerPoint 演示文稿</vt:lpstr>
      <vt:lpstr>PowerPoint 演示文稿</vt:lpstr>
      <vt:lpstr>PowerPoint 演示文稿</vt:lpstr>
      <vt:lpstr>示例1</vt:lpstr>
      <vt:lpstr>示例2</vt:lpstr>
      <vt:lpstr>示例3</vt:lpstr>
      <vt:lpstr>示例4</vt:lpstr>
      <vt:lpstr>PowerPoint 演示文稿</vt:lpstr>
      <vt:lpstr>《基础物理实验》一些电学基础实验 认识几种电子元器件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张海龙</dc:creator>
  <cp:lastModifiedBy>张海龙</cp:lastModifiedBy>
  <cp:revision>80</cp:revision>
  <dcterms:created xsi:type="dcterms:W3CDTF">2022-04-21T04:54:13Z</dcterms:created>
  <dcterms:modified xsi:type="dcterms:W3CDTF">2022-09-21T08:22:47Z</dcterms:modified>
</cp:coreProperties>
</file>